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2" r:id="rId3"/>
    <p:sldId id="263" r:id="rId4"/>
    <p:sldId id="257" r:id="rId5"/>
    <p:sldId id="258" r:id="rId6"/>
    <p:sldId id="259" r:id="rId7"/>
    <p:sldId id="264" r:id="rId8"/>
    <p:sldId id="266" r:id="rId9"/>
    <p:sldId id="260" r:id="rId10"/>
    <p:sldId id="269" r:id="rId11"/>
    <p:sldId id="267" r:id="rId12"/>
    <p:sldId id="275" r:id="rId13"/>
    <p:sldId id="276" r:id="rId14"/>
    <p:sldId id="27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4" d="100"/>
          <a:sy n="64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68417-18C3-4BB3-8609-94F727115BDD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F8EDB-C697-43E9-A788-1B6EC967F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94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3"/>
          <p:cNvSpPr txBox="1">
            <a:spLocks noGrp="1"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7ED18FC-A4BC-4AF8-8530-FE845B5674F8}" type="datetime1">
              <a:rPr lang="en-US" altLang="en-US" sz="1200">
                <a:latin typeface="Times New Roman" panose="02020603050405020304" pitchFamily="18" charset="0"/>
              </a:rPr>
              <a:pPr algn="r" eaLnBrk="1" hangingPunct="1"/>
              <a:t>5/30/2021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57150" cmpd="thinThick">
            <a:miter lim="800000"/>
            <a:headEnd/>
            <a:tailEnd/>
          </a:ln>
        </p:spPr>
        <p:txBody>
          <a:bodyPr lIns="90000" tIns="46800" rIns="90000" bIns="46800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0E805C2-FE89-43F8-80F9-F08737865DAE}" type="slidenum">
              <a:rPr lang="en-US" altLang="en-US" sz="1200">
                <a:latin typeface="Times New Roman" panose="02020603050405020304" pitchFamily="18" charset="0"/>
              </a:rPr>
              <a:pPr algn="r" eaLnBrk="1" hangingPunct="1"/>
              <a:t>12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78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 cmpd="sng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991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3"/>
          <p:cNvSpPr txBox="1">
            <a:spLocks noGrp="1"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71FAEE49-662F-4F1A-A6E5-EEA168A10164}" type="datetime1">
              <a:rPr lang="en-US" altLang="en-US" sz="1200">
                <a:latin typeface="Times New Roman" panose="02020603050405020304" pitchFamily="18" charset="0"/>
              </a:rPr>
              <a:pPr algn="r" eaLnBrk="1" hangingPunct="1"/>
              <a:t>5/30/2021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57150" cmpd="thinThick">
            <a:miter lim="800000"/>
            <a:headEnd/>
            <a:tailEnd/>
          </a:ln>
        </p:spPr>
        <p:txBody>
          <a:bodyPr lIns="90000" tIns="46800" rIns="90000" bIns="46800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550F1F5-4245-49F7-AD24-147D934A1ACC}" type="slidenum">
              <a:rPr lang="en-US" altLang="en-US" sz="1200">
                <a:latin typeface="Times New Roman" panose="02020603050405020304" pitchFamily="18" charset="0"/>
              </a:rPr>
              <a:pPr algn="r" eaLnBrk="1" hangingPunct="1"/>
              <a:t>13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80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 cmpd="sng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227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3"/>
          <p:cNvSpPr txBox="1">
            <a:spLocks noGrp="1"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045DE9C-C153-4E3F-B849-82DEC41ABA36}" type="datetime1">
              <a:rPr lang="en-US" altLang="en-US" sz="1200">
                <a:latin typeface="Times New Roman" panose="02020603050405020304" pitchFamily="18" charset="0"/>
              </a:rPr>
              <a:pPr algn="r" eaLnBrk="1" hangingPunct="1"/>
              <a:t>5/30/2021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57150" cmpd="thinThick">
            <a:miter lim="800000"/>
            <a:headEnd/>
            <a:tailEnd/>
          </a:ln>
        </p:spPr>
        <p:txBody>
          <a:bodyPr lIns="90000" tIns="46800" rIns="90000" bIns="46800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F7BA139-7638-4FAA-B992-E662797DC1F6}" type="slidenum">
              <a:rPr lang="en-US" altLang="en-US" sz="1200">
                <a:latin typeface="Times New Roman" panose="02020603050405020304" pitchFamily="18" charset="0"/>
              </a:rPr>
              <a:pPr algn="r" eaLnBrk="1" hangingPunct="1"/>
              <a:t>14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82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 cmpd="sng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3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12033"/>
            <a:ext cx="7772400" cy="92333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559301"/>
            <a:ext cx="6858000" cy="12192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and Affiliations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3137-9B7B-45A6-87C0-B8FA66EB70B7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5" t="8889" r="8333" b="10833"/>
          <a:stretch/>
        </p:blipFill>
        <p:spPr>
          <a:xfrm>
            <a:off x="7933754" y="88902"/>
            <a:ext cx="1069063" cy="13373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49" y="88902"/>
            <a:ext cx="735575" cy="133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86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FFE7-8625-4650-A400-8351A3047B64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" y="5870362"/>
            <a:ext cx="644708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54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601" y="365125"/>
            <a:ext cx="129266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D50B-587F-4FCF-BCE3-B450228B50C0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" y="5870362"/>
            <a:ext cx="644708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58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0"/>
          </p:nvPr>
        </p:nvSpPr>
        <p:spPr>
          <a:xfrm>
            <a:off x="1244601" y="6356351"/>
            <a:ext cx="1701800" cy="365125"/>
          </a:xfrm>
        </p:spPr>
        <p:txBody>
          <a:bodyPr/>
          <a:lstStyle/>
          <a:p>
            <a:fld id="{12EF6901-A005-4A63-8385-022876AB572B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356352"/>
            <a:ext cx="447675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6725" y="6356351"/>
            <a:ext cx="857250" cy="365125"/>
          </a:xfrm>
        </p:spPr>
        <p:txBody>
          <a:bodyPr/>
          <a:lstStyle/>
          <a:p>
            <a:fld id="{6F87B7BD-0B55-4E41-8EA1-1700285E71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" y="5870362"/>
            <a:ext cx="644708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5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680042"/>
            <a:ext cx="7886700" cy="175432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044677"/>
            <a:ext cx="7886700" cy="90832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1244601" y="6356351"/>
            <a:ext cx="1701800" cy="365125"/>
          </a:xfrm>
        </p:spPr>
        <p:txBody>
          <a:bodyPr/>
          <a:lstStyle/>
          <a:p>
            <a:fld id="{25C70372-77DB-4DEF-82E5-1543C442888B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356352"/>
            <a:ext cx="447675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6725" y="6356351"/>
            <a:ext cx="857250" cy="365125"/>
          </a:xfrm>
        </p:spPr>
        <p:txBody>
          <a:bodyPr/>
          <a:lstStyle/>
          <a:p>
            <a:fld id="{6F87B7BD-0B55-4E41-8EA1-1700285E71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" y="5870362"/>
            <a:ext cx="644708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02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5234-C62C-46A3-9D06-96176844D1DD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" y="5870362"/>
            <a:ext cx="644708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71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04744"/>
            <a:ext cx="7886700" cy="6463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F456-83BD-4DF2-B585-ABC5B1B92ED9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" y="5870362"/>
            <a:ext cx="644708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36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A9B8-8AEE-4D96-BE3F-63F153E686CB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" y="5870362"/>
            <a:ext cx="644708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42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A913-4612-436D-9A36-18EB0A4270AF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" y="5870362"/>
            <a:ext cx="644708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0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78672"/>
            <a:ext cx="2949178" cy="978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7A1B-32ED-4FCA-9208-FAD021CE1E7A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" y="5870362"/>
            <a:ext cx="644708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30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78672"/>
            <a:ext cx="2949178" cy="978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D352-A976-43DB-9142-E8BBBB9E9D0C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" y="5870362"/>
            <a:ext cx="644708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25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9000">
              <a:schemeClr val="bg1"/>
            </a:gs>
            <a:gs pos="13000">
              <a:schemeClr val="bg1"/>
            </a:gs>
            <a:gs pos="0">
              <a:schemeClr val="accent1">
                <a:lumMod val="60000"/>
                <a:lumOff val="40000"/>
              </a:schemeClr>
            </a:gs>
            <a:gs pos="5200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58644"/>
            <a:ext cx="7886700" cy="6463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55701"/>
            <a:ext cx="7886700" cy="507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44601" y="6356351"/>
            <a:ext cx="170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134B0-C37B-4E93-A9DB-DC14562DDA9C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2"/>
            <a:ext cx="4476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6725" y="6356351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7B7BD-0B55-4E41-8EA1-1700285E71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6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5F298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photoelectric_en.ja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britannica.com/biography/Philipp-Lenar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images.slideplayer.com/17/3369212/slides/slide_10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7772400" cy="1470025"/>
          </a:xfrm>
        </p:spPr>
        <p:txBody>
          <a:bodyPr/>
          <a:lstStyle/>
          <a:p>
            <a:r>
              <a:rPr lang="si-LK" dirty="0"/>
              <a:t>ප්‍රකාශ විද්‍යුත් ආචරණය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 </a:t>
            </a:r>
            <a:r>
              <a:rPr lang="si-LK" dirty="0"/>
              <a:t> ඉගෙනුම් පියස-මිනුවන්ගොඩ අධ්‍යාපන කලාපය</a:t>
            </a:r>
          </a:p>
          <a:p>
            <a:r>
              <a:rPr lang="si-LK" dirty="0">
                <a:latin typeface="Algerian" pitchFamily="82" charset="0"/>
              </a:rPr>
              <a:t>නිමල් සී ඒකනායක</a:t>
            </a:r>
          </a:p>
          <a:p>
            <a:r>
              <a:rPr lang="si-LK" dirty="0">
                <a:latin typeface="Algerian" pitchFamily="82" charset="0"/>
              </a:rPr>
              <a:t>මිනු/ජනාධිපති විද්‍යාලය</a:t>
            </a:r>
          </a:p>
        </p:txBody>
      </p:sp>
      <p:pic>
        <p:nvPicPr>
          <p:cNvPr id="1026" name="Picture 2" descr="Image result for photo electric effe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990600"/>
            <a:ext cx="25717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i-LK" dirty="0"/>
              <a:t>ෆොටෝනයේ ශක්තිය </a:t>
            </a:r>
            <a:r>
              <a:rPr lang="en-US" dirty="0"/>
              <a:t>– </a:t>
            </a:r>
            <a:r>
              <a:rPr lang="en-US" dirty="0" err="1"/>
              <a:t>hf</a:t>
            </a:r>
            <a:endParaRPr lang="en-US" dirty="0"/>
          </a:p>
          <a:p>
            <a:r>
              <a:rPr lang="si-LK" dirty="0"/>
              <a:t>කාර්ය ශ්‍රිතය </a:t>
            </a:r>
            <a:r>
              <a:rPr lang="en-US" dirty="0"/>
              <a:t> - </a:t>
            </a:r>
            <a:r>
              <a:rPr lang="si-LK" dirty="0"/>
              <a:t>φ</a:t>
            </a:r>
            <a:endParaRPr lang="en-US" dirty="0"/>
          </a:p>
          <a:p>
            <a:r>
              <a:rPr lang="si-LK" dirty="0">
                <a:latin typeface="Cambria Math"/>
                <a:ea typeface="Cambria Math"/>
              </a:rPr>
              <a:t>චාලක ශක්තිය </a:t>
            </a:r>
            <a:r>
              <a:rPr lang="en-US" dirty="0">
                <a:latin typeface="Cambria Math"/>
                <a:ea typeface="Cambria Math"/>
              </a:rPr>
              <a:t> – E</a:t>
            </a:r>
          </a:p>
          <a:p>
            <a:r>
              <a:rPr lang="en-US" dirty="0">
                <a:latin typeface="Cambria Math"/>
                <a:ea typeface="Cambria Math"/>
              </a:rPr>
              <a:t> </a:t>
            </a:r>
            <a:r>
              <a:rPr lang="si-LK" dirty="0">
                <a:latin typeface="Cambria Math"/>
                <a:ea typeface="Cambria Math"/>
              </a:rPr>
              <a:t>ශක්ති සංස්ථිතිය අනුව </a:t>
            </a:r>
            <a:r>
              <a:rPr lang="en-US" dirty="0" err="1">
                <a:latin typeface="Cambria Math"/>
                <a:ea typeface="Cambria Math"/>
              </a:rPr>
              <a:t>hf</a:t>
            </a:r>
            <a:r>
              <a:rPr lang="en-US" dirty="0">
                <a:latin typeface="Cambria Math"/>
                <a:ea typeface="Cambria Math"/>
              </a:rPr>
              <a:t>= E+</a:t>
            </a:r>
            <a:r>
              <a:rPr lang="si-LK" dirty="0"/>
              <a:t>φ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Cambria Math"/>
                <a:ea typeface="Cambria Math"/>
              </a:rPr>
              <a:t> E=</a:t>
            </a:r>
            <a:r>
              <a:rPr lang="en-US" dirty="0" err="1">
                <a:latin typeface="Cambria Math"/>
                <a:ea typeface="Cambria Math"/>
              </a:rPr>
              <a:t>hf</a:t>
            </a:r>
            <a:r>
              <a:rPr lang="en-US" dirty="0">
                <a:latin typeface="Cambria Math"/>
                <a:ea typeface="Cambria Math"/>
              </a:rPr>
              <a:t>-</a:t>
            </a:r>
            <a:r>
              <a:rPr lang="si-LK" dirty="0"/>
              <a:t>φ</a:t>
            </a:r>
            <a:endParaRPr lang="en-US" dirty="0"/>
          </a:p>
          <a:p>
            <a:pPr>
              <a:buNone/>
            </a:pPr>
            <a:endParaRPr lang="si-LK" dirty="0">
              <a:latin typeface="Cambria Math"/>
              <a:ea typeface="Cambria Math"/>
            </a:endParaRPr>
          </a:p>
          <a:p>
            <a:pPr>
              <a:buNone/>
            </a:pPr>
            <a:r>
              <a:rPr lang="si-LK" dirty="0"/>
              <a:t>කාර්ය ශ්‍රිතය- පෘෂ්ටයකින් ඉලෙක්ට්‍රෝනයක් ඉවත් කිරීම සඳහා අවශ්‍ය අවම ශක්තිය. මෙය ලෝහයෙන් ලොහයට වෙනස්වේ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i-LK" dirty="0"/>
              <a:t> </a:t>
            </a:r>
            <a:r>
              <a:rPr lang="si-LK" dirty="0">
                <a:hlinkClick r:id="rId2" action="ppaction://hlinkfile"/>
              </a:rPr>
              <a:t>ප්‍රකාශ විද්‍යුත් ආචරණය ආදර්ශනය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50A2C072-3DC6-4522-88A6-F14C6FFC4CA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4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98ECAE4-CFC2-4A7E-A429-A8BEB4833360}" type="slidenum">
              <a:rPr lang="en-US" alt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12</a:t>
            </a:fld>
            <a:endParaRPr lang="en-US" alt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609600" y="4191000"/>
            <a:ext cx="853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4071938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771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178912"/>
              </p:ext>
            </p:extLst>
          </p:nvPr>
        </p:nvGraphicFramePr>
        <p:xfrm>
          <a:off x="6018213" y="3125788"/>
          <a:ext cx="274320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41120" imgH="393480" progId="Equation.3">
                  <p:embed/>
                </p:oleObj>
              </mc:Choice>
              <mc:Fallback>
                <p:oleObj name="Equation" r:id="rId3" imgW="1041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3125788"/>
                        <a:ext cx="2743200" cy="10366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762000" y="1325563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77159" name="Group 8"/>
          <p:cNvGrpSpPr>
            <a:grpSpLocks/>
          </p:cNvGrpSpPr>
          <p:nvPr/>
        </p:nvGrpSpPr>
        <p:grpSpPr bwMode="auto">
          <a:xfrm>
            <a:off x="119063" y="55563"/>
            <a:ext cx="8948737" cy="954087"/>
            <a:chOff x="75" y="35"/>
            <a:chExt cx="5637" cy="601"/>
          </a:xfrm>
        </p:grpSpPr>
        <p:pic>
          <p:nvPicPr>
            <p:cNvPr id="177160" name="Picture 9" descr="AEA-Logo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0" y="63"/>
              <a:ext cx="582" cy="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7161" name="Picture 10" descr="lanka_logo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" y="35"/>
              <a:ext cx="458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4071938" y="2212975"/>
            <a:ext cx="71437" cy="71438"/>
          </a:xfrm>
          <a:prstGeom prst="ellipse">
            <a:avLst/>
          </a:prstGeom>
          <a:solidFill>
            <a:srgbClr val="60F8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7163" name="Oval 12"/>
          <p:cNvSpPr>
            <a:spLocks noChangeArrowheads="1"/>
          </p:cNvSpPr>
          <p:nvPr/>
        </p:nvSpPr>
        <p:spPr bwMode="auto">
          <a:xfrm>
            <a:off x="4087813" y="1574800"/>
            <a:ext cx="71437" cy="71438"/>
          </a:xfrm>
          <a:prstGeom prst="ellipse">
            <a:avLst/>
          </a:prstGeom>
          <a:solidFill>
            <a:srgbClr val="60F8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77164" name="Group 13"/>
          <p:cNvGrpSpPr>
            <a:grpSpLocks/>
          </p:cNvGrpSpPr>
          <p:nvPr/>
        </p:nvGrpSpPr>
        <p:grpSpPr bwMode="auto">
          <a:xfrm>
            <a:off x="3063875" y="1606550"/>
            <a:ext cx="2235200" cy="2160588"/>
            <a:chOff x="1882" y="2341"/>
            <a:chExt cx="1408" cy="1361"/>
          </a:xfrm>
        </p:grpSpPr>
        <p:sp>
          <p:nvSpPr>
            <p:cNvPr id="177165" name="Oval 14"/>
            <p:cNvSpPr>
              <a:spLocks noChangeArrowheads="1"/>
            </p:cNvSpPr>
            <p:nvPr/>
          </p:nvSpPr>
          <p:spPr bwMode="auto">
            <a:xfrm>
              <a:off x="2561" y="3253"/>
              <a:ext cx="45" cy="45"/>
            </a:xfrm>
            <a:prstGeom prst="ellipse">
              <a:avLst/>
            </a:prstGeom>
            <a:solidFill>
              <a:srgbClr val="60F82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7166" name="Oval 15"/>
            <p:cNvSpPr>
              <a:spLocks noChangeArrowheads="1"/>
            </p:cNvSpPr>
            <p:nvPr/>
          </p:nvSpPr>
          <p:spPr bwMode="auto">
            <a:xfrm>
              <a:off x="2292" y="2748"/>
              <a:ext cx="570" cy="5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7167" name="Oval 16"/>
            <p:cNvSpPr>
              <a:spLocks noChangeArrowheads="1"/>
            </p:cNvSpPr>
            <p:nvPr/>
          </p:nvSpPr>
          <p:spPr bwMode="auto">
            <a:xfrm>
              <a:off x="2062" y="2536"/>
              <a:ext cx="1043" cy="9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7168" name="Oval 17"/>
            <p:cNvSpPr>
              <a:spLocks noChangeArrowheads="1"/>
            </p:cNvSpPr>
            <p:nvPr/>
          </p:nvSpPr>
          <p:spPr bwMode="auto">
            <a:xfrm>
              <a:off x="1882" y="2341"/>
              <a:ext cx="1406" cy="136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7169" name="Oval 18"/>
            <p:cNvSpPr>
              <a:spLocks noChangeArrowheads="1"/>
            </p:cNvSpPr>
            <p:nvPr/>
          </p:nvSpPr>
          <p:spPr bwMode="auto">
            <a:xfrm>
              <a:off x="3059" y="2885"/>
              <a:ext cx="45" cy="45"/>
            </a:xfrm>
            <a:prstGeom prst="ellipse">
              <a:avLst/>
            </a:prstGeom>
            <a:solidFill>
              <a:srgbClr val="60F82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7170" name="Oval 19"/>
            <p:cNvSpPr>
              <a:spLocks noChangeArrowheads="1"/>
            </p:cNvSpPr>
            <p:nvPr/>
          </p:nvSpPr>
          <p:spPr bwMode="auto">
            <a:xfrm>
              <a:off x="2789" y="3425"/>
              <a:ext cx="45" cy="45"/>
            </a:xfrm>
            <a:prstGeom prst="ellipse">
              <a:avLst/>
            </a:prstGeom>
            <a:solidFill>
              <a:srgbClr val="60F82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7171" name="Oval 20"/>
            <p:cNvSpPr>
              <a:spLocks noChangeArrowheads="1"/>
            </p:cNvSpPr>
            <p:nvPr/>
          </p:nvSpPr>
          <p:spPr bwMode="auto">
            <a:xfrm>
              <a:off x="2053" y="2885"/>
              <a:ext cx="45" cy="45"/>
            </a:xfrm>
            <a:prstGeom prst="ellipse">
              <a:avLst/>
            </a:prstGeom>
            <a:solidFill>
              <a:srgbClr val="60F82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7172" name="Oval 21"/>
            <p:cNvSpPr>
              <a:spLocks noChangeArrowheads="1"/>
            </p:cNvSpPr>
            <p:nvPr/>
          </p:nvSpPr>
          <p:spPr bwMode="auto">
            <a:xfrm>
              <a:off x="2270" y="3404"/>
              <a:ext cx="45" cy="45"/>
            </a:xfrm>
            <a:prstGeom prst="ellipse">
              <a:avLst/>
            </a:prstGeom>
            <a:solidFill>
              <a:srgbClr val="60F82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77173" name="Group 22"/>
            <p:cNvGrpSpPr>
              <a:grpSpLocks/>
            </p:cNvGrpSpPr>
            <p:nvPr/>
          </p:nvGrpSpPr>
          <p:grpSpPr bwMode="auto">
            <a:xfrm>
              <a:off x="2450" y="2885"/>
              <a:ext cx="270" cy="250"/>
              <a:chOff x="3051" y="1480"/>
              <a:chExt cx="270" cy="250"/>
            </a:xfrm>
          </p:grpSpPr>
          <p:sp>
            <p:nvSpPr>
              <p:cNvPr id="177174" name="Oval 23"/>
              <p:cNvSpPr>
                <a:spLocks noChangeArrowheads="1"/>
              </p:cNvSpPr>
              <p:nvPr/>
            </p:nvSpPr>
            <p:spPr bwMode="auto">
              <a:xfrm>
                <a:off x="3051" y="156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999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7175" name="Oval 24"/>
              <p:cNvSpPr>
                <a:spLocks noChangeArrowheads="1"/>
              </p:cNvSpPr>
              <p:nvPr/>
            </p:nvSpPr>
            <p:spPr bwMode="auto">
              <a:xfrm>
                <a:off x="3152" y="1480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999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7176" name="Oval 25"/>
              <p:cNvSpPr>
                <a:spLocks noChangeArrowheads="1"/>
              </p:cNvSpPr>
              <p:nvPr/>
            </p:nvSpPr>
            <p:spPr bwMode="auto">
              <a:xfrm>
                <a:off x="3091" y="16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999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7177" name="Oval 26"/>
              <p:cNvSpPr>
                <a:spLocks noChangeArrowheads="1"/>
              </p:cNvSpPr>
              <p:nvPr/>
            </p:nvSpPr>
            <p:spPr bwMode="auto">
              <a:xfrm>
                <a:off x="3230" y="1570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999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7178" name="Oval 27"/>
              <p:cNvSpPr>
                <a:spLocks noChangeArrowheads="1"/>
              </p:cNvSpPr>
              <p:nvPr/>
            </p:nvSpPr>
            <p:spPr bwMode="auto">
              <a:xfrm>
                <a:off x="3222" y="1501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rgbClr val="00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7179" name="Oval 28"/>
              <p:cNvSpPr>
                <a:spLocks noChangeArrowheads="1"/>
              </p:cNvSpPr>
              <p:nvPr/>
            </p:nvSpPr>
            <p:spPr bwMode="auto">
              <a:xfrm>
                <a:off x="3091" y="15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rgbClr val="00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7180" name="Oval 29"/>
              <p:cNvSpPr>
                <a:spLocks noChangeArrowheads="1"/>
              </p:cNvSpPr>
              <p:nvPr/>
            </p:nvSpPr>
            <p:spPr bwMode="auto">
              <a:xfrm>
                <a:off x="3184" y="163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rgbClr val="00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7181" name="Oval 30"/>
              <p:cNvSpPr>
                <a:spLocks noChangeArrowheads="1"/>
              </p:cNvSpPr>
              <p:nvPr/>
            </p:nvSpPr>
            <p:spPr bwMode="auto">
              <a:xfrm>
                <a:off x="3075" y="148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rgbClr val="00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7182" name="Oval 31"/>
              <p:cNvSpPr>
                <a:spLocks noChangeArrowheads="1"/>
              </p:cNvSpPr>
              <p:nvPr/>
            </p:nvSpPr>
            <p:spPr bwMode="auto">
              <a:xfrm>
                <a:off x="3142" y="154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999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77183" name="Oval 32"/>
            <p:cNvSpPr>
              <a:spLocks noChangeArrowheads="1"/>
            </p:cNvSpPr>
            <p:nvPr/>
          </p:nvSpPr>
          <p:spPr bwMode="auto">
            <a:xfrm>
              <a:off x="3245" y="3146"/>
              <a:ext cx="45" cy="45"/>
            </a:xfrm>
            <a:prstGeom prst="ellipse">
              <a:avLst/>
            </a:prstGeom>
            <a:solidFill>
              <a:srgbClr val="60F82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7184" name="Oval 33"/>
            <p:cNvSpPr>
              <a:spLocks noChangeArrowheads="1"/>
            </p:cNvSpPr>
            <p:nvPr/>
          </p:nvSpPr>
          <p:spPr bwMode="auto">
            <a:xfrm>
              <a:off x="1897" y="3249"/>
              <a:ext cx="45" cy="45"/>
            </a:xfrm>
            <a:prstGeom prst="ellipse">
              <a:avLst/>
            </a:prstGeom>
            <a:solidFill>
              <a:srgbClr val="60F82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0626" name="Freeform 34"/>
          <p:cNvSpPr>
            <a:spLocks/>
          </p:cNvSpPr>
          <p:nvPr/>
        </p:nvSpPr>
        <p:spPr bwMode="auto">
          <a:xfrm rot="829457">
            <a:off x="617538" y="1517650"/>
            <a:ext cx="792162" cy="136525"/>
          </a:xfrm>
          <a:custGeom>
            <a:avLst/>
            <a:gdLst>
              <a:gd name="T0" fmla="*/ 0 w 1225"/>
              <a:gd name="T1" fmla="*/ 280 h 423"/>
              <a:gd name="T2" fmla="*/ 181 w 1225"/>
              <a:gd name="T3" fmla="*/ 280 h 423"/>
              <a:gd name="T4" fmla="*/ 272 w 1225"/>
              <a:gd name="T5" fmla="*/ 53 h 423"/>
              <a:gd name="T6" fmla="*/ 363 w 1225"/>
              <a:gd name="T7" fmla="*/ 416 h 423"/>
              <a:gd name="T8" fmla="*/ 408 w 1225"/>
              <a:gd name="T9" fmla="*/ 8 h 423"/>
              <a:gd name="T10" fmla="*/ 499 w 1225"/>
              <a:gd name="T11" fmla="*/ 416 h 423"/>
              <a:gd name="T12" fmla="*/ 544 w 1225"/>
              <a:gd name="T13" fmla="*/ 8 h 423"/>
              <a:gd name="T14" fmla="*/ 635 w 1225"/>
              <a:gd name="T15" fmla="*/ 371 h 423"/>
              <a:gd name="T16" fmla="*/ 680 w 1225"/>
              <a:gd name="T17" fmla="*/ 8 h 423"/>
              <a:gd name="T18" fmla="*/ 771 w 1225"/>
              <a:gd name="T19" fmla="*/ 371 h 423"/>
              <a:gd name="T20" fmla="*/ 816 w 1225"/>
              <a:gd name="T21" fmla="*/ 8 h 423"/>
              <a:gd name="T22" fmla="*/ 907 w 1225"/>
              <a:gd name="T23" fmla="*/ 325 h 423"/>
              <a:gd name="T24" fmla="*/ 952 w 1225"/>
              <a:gd name="T25" fmla="*/ 53 h 423"/>
              <a:gd name="T26" fmla="*/ 998 w 1225"/>
              <a:gd name="T27" fmla="*/ 189 h 423"/>
              <a:gd name="T28" fmla="*/ 1225 w 1225"/>
              <a:gd name="T29" fmla="*/ 189 h 4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25"/>
              <a:gd name="T46" fmla="*/ 0 h 423"/>
              <a:gd name="T47" fmla="*/ 1225 w 1225"/>
              <a:gd name="T48" fmla="*/ 423 h 42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25" h="423">
                <a:moveTo>
                  <a:pt x="0" y="280"/>
                </a:moveTo>
                <a:cubicBezTo>
                  <a:pt x="68" y="299"/>
                  <a:pt x="136" y="318"/>
                  <a:pt x="181" y="280"/>
                </a:cubicBezTo>
                <a:cubicBezTo>
                  <a:pt x="226" y="242"/>
                  <a:pt x="242" y="30"/>
                  <a:pt x="272" y="53"/>
                </a:cubicBezTo>
                <a:cubicBezTo>
                  <a:pt x="302" y="76"/>
                  <a:pt x="340" y="423"/>
                  <a:pt x="363" y="416"/>
                </a:cubicBezTo>
                <a:cubicBezTo>
                  <a:pt x="386" y="409"/>
                  <a:pt x="385" y="8"/>
                  <a:pt x="408" y="8"/>
                </a:cubicBezTo>
                <a:cubicBezTo>
                  <a:pt x="431" y="8"/>
                  <a:pt x="476" y="416"/>
                  <a:pt x="499" y="416"/>
                </a:cubicBezTo>
                <a:cubicBezTo>
                  <a:pt x="522" y="416"/>
                  <a:pt x="521" y="15"/>
                  <a:pt x="544" y="8"/>
                </a:cubicBezTo>
                <a:cubicBezTo>
                  <a:pt x="567" y="1"/>
                  <a:pt x="612" y="371"/>
                  <a:pt x="635" y="371"/>
                </a:cubicBezTo>
                <a:cubicBezTo>
                  <a:pt x="658" y="371"/>
                  <a:pt x="657" y="8"/>
                  <a:pt x="680" y="8"/>
                </a:cubicBezTo>
                <a:cubicBezTo>
                  <a:pt x="703" y="8"/>
                  <a:pt x="748" y="371"/>
                  <a:pt x="771" y="371"/>
                </a:cubicBezTo>
                <a:cubicBezTo>
                  <a:pt x="794" y="371"/>
                  <a:pt x="793" y="16"/>
                  <a:pt x="816" y="8"/>
                </a:cubicBezTo>
                <a:cubicBezTo>
                  <a:pt x="839" y="0"/>
                  <a:pt x="884" y="318"/>
                  <a:pt x="907" y="325"/>
                </a:cubicBezTo>
                <a:cubicBezTo>
                  <a:pt x="930" y="332"/>
                  <a:pt x="937" y="76"/>
                  <a:pt x="952" y="53"/>
                </a:cubicBezTo>
                <a:cubicBezTo>
                  <a:pt x="967" y="30"/>
                  <a:pt x="952" y="166"/>
                  <a:pt x="998" y="189"/>
                </a:cubicBezTo>
                <a:cubicBezTo>
                  <a:pt x="1044" y="212"/>
                  <a:pt x="1187" y="189"/>
                  <a:pt x="1225" y="189"/>
                </a:cubicBezTo>
              </a:path>
            </a:pathLst>
          </a:custGeom>
          <a:noFill/>
          <a:ln w="9525">
            <a:solidFill>
              <a:schemeClr val="accent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627" name="AutoShape 35"/>
          <p:cNvSpPr>
            <a:spLocks noChangeArrowheads="1"/>
          </p:cNvSpPr>
          <p:nvPr/>
        </p:nvSpPr>
        <p:spPr bwMode="auto">
          <a:xfrm>
            <a:off x="400050" y="2255838"/>
            <a:ext cx="2376488" cy="1584325"/>
          </a:xfrm>
          <a:prstGeom prst="wedgeRoundRectCallout">
            <a:avLst>
              <a:gd name="adj1" fmla="val 56745"/>
              <a:gd name="adj2" fmla="val -2374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ahoma" panose="020B0604030504040204" pitchFamily="34" charset="0"/>
              </a:rPr>
              <a:t>The net result is an energetic electron and an ionized atom or ion.</a:t>
            </a:r>
            <a:endParaRPr lang="en-GB" altLang="en-US" b="1">
              <a:latin typeface="Tahoma" panose="020B0604030504040204" pitchFamily="34" charset="0"/>
            </a:endParaRPr>
          </a:p>
        </p:txBody>
      </p:sp>
      <p:sp>
        <p:nvSpPr>
          <p:cNvPr id="110628" name="AutoShape 36"/>
          <p:cNvSpPr>
            <a:spLocks noChangeArrowheads="1"/>
          </p:cNvSpPr>
          <p:nvPr/>
        </p:nvSpPr>
        <p:spPr bwMode="auto">
          <a:xfrm>
            <a:off x="6161088" y="2039938"/>
            <a:ext cx="1944687" cy="720725"/>
          </a:xfrm>
          <a:prstGeom prst="wedgeRoundRectCallout">
            <a:avLst>
              <a:gd name="adj1" fmla="val -38898"/>
              <a:gd name="adj2" fmla="val -9317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b="1" dirty="0">
                <a:latin typeface="Tahoma" pitchFamily="34" charset="0"/>
                <a:cs typeface="Arial" charset="0"/>
              </a:rPr>
              <a:t>Photo Electric Electron</a:t>
            </a:r>
            <a:endParaRPr lang="en-US" b="1" baseline="-25000" dirty="0"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en-GB" dirty="0">
              <a:latin typeface="Tahoma" pitchFamily="34" charset="0"/>
              <a:cs typeface="Arial" charset="0"/>
            </a:endParaRPr>
          </a:p>
        </p:txBody>
      </p:sp>
      <p:sp>
        <p:nvSpPr>
          <p:cNvPr id="110629" name="Text Box 37"/>
          <p:cNvSpPr txBox="1">
            <a:spLocks noChangeArrowheads="1"/>
          </p:cNvSpPr>
          <p:nvPr/>
        </p:nvSpPr>
        <p:spPr bwMode="auto">
          <a:xfrm>
            <a:off x="4287838" y="2111375"/>
            <a:ext cx="43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latin typeface="Arial" panose="020B0604020202020204" pitchFamily="34" charset="0"/>
              </a:rPr>
              <a:t>+</a:t>
            </a:r>
            <a:endParaRPr lang="en-GB" altLang="en-US" sz="3600" b="1">
              <a:latin typeface="Arial" panose="020B0604020202020204" pitchFamily="34" charset="0"/>
            </a:endParaRPr>
          </a:p>
        </p:txBody>
      </p:sp>
      <p:sp>
        <p:nvSpPr>
          <p:cNvPr id="110630" name="Oval 38"/>
          <p:cNvSpPr>
            <a:spLocks noChangeArrowheads="1"/>
          </p:cNvSpPr>
          <p:nvPr/>
        </p:nvSpPr>
        <p:spPr bwMode="auto">
          <a:xfrm>
            <a:off x="6232525" y="1606550"/>
            <a:ext cx="71438" cy="71438"/>
          </a:xfrm>
          <a:prstGeom prst="ellipse">
            <a:avLst/>
          </a:prstGeom>
          <a:solidFill>
            <a:srgbClr val="60F8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479550" y="1679575"/>
            <a:ext cx="4752975" cy="547688"/>
            <a:chOff x="884" y="2795"/>
            <a:chExt cx="2994" cy="345"/>
          </a:xfrm>
        </p:grpSpPr>
        <p:sp>
          <p:nvSpPr>
            <p:cNvPr id="177191" name="Line 40"/>
            <p:cNvSpPr>
              <a:spLocks noChangeShapeType="1"/>
            </p:cNvSpPr>
            <p:nvPr/>
          </p:nvSpPr>
          <p:spPr bwMode="auto">
            <a:xfrm flipV="1">
              <a:off x="2562" y="2795"/>
              <a:ext cx="1316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92" name="Line 41"/>
            <p:cNvSpPr>
              <a:spLocks noChangeShapeType="1"/>
            </p:cNvSpPr>
            <p:nvPr/>
          </p:nvSpPr>
          <p:spPr bwMode="auto">
            <a:xfrm>
              <a:off x="884" y="2795"/>
              <a:ext cx="998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34" name="Rectangle 42"/>
          <p:cNvSpPr>
            <a:spLocks noChangeArrowheads="1"/>
          </p:cNvSpPr>
          <p:nvPr/>
        </p:nvSpPr>
        <p:spPr bwMode="auto">
          <a:xfrm>
            <a:off x="6417587" y="1065106"/>
            <a:ext cx="24048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chemeClr val="accent2"/>
                </a:solidFill>
                <a:latin typeface="Tahoma" panose="020B0604030504040204" pitchFamily="34" charset="0"/>
              </a:rPr>
              <a:t>T</a:t>
            </a:r>
            <a:r>
              <a:rPr lang="en-US" altLang="en-US" sz="3200" b="1" baseline="-25000" dirty="0" err="1">
                <a:solidFill>
                  <a:schemeClr val="accent2"/>
                </a:solidFill>
                <a:latin typeface="Tahoma" panose="020B0604030504040204" pitchFamily="34" charset="0"/>
              </a:rPr>
              <a:t>e</a:t>
            </a:r>
            <a:r>
              <a:rPr lang="en-US" altLang="en-US" sz="3200" b="1" dirty="0">
                <a:solidFill>
                  <a:schemeClr val="accent2"/>
                </a:solidFill>
                <a:latin typeface="Tahoma" panose="020B0604030504040204" pitchFamily="34" charset="0"/>
              </a:rPr>
              <a:t>=</a:t>
            </a:r>
            <a:r>
              <a:rPr lang="en-US" altLang="en-US" sz="3200" b="1" baseline="30000" dirty="0">
                <a:solidFill>
                  <a:schemeClr val="accent2"/>
                </a:solidFill>
                <a:latin typeface="Tahoma" panose="020B0604030504040204" pitchFamily="34" charset="0"/>
              </a:rPr>
              <a:t>1</a:t>
            </a:r>
            <a:r>
              <a:rPr lang="en-US" altLang="en-US" sz="3200" b="1" dirty="0">
                <a:solidFill>
                  <a:schemeClr val="accent2"/>
                </a:solidFill>
                <a:latin typeface="Tahoma" panose="020B0604030504040204" pitchFamily="34" charset="0"/>
              </a:rPr>
              <a:t>/</a:t>
            </a:r>
            <a:r>
              <a:rPr lang="en-US" altLang="en-US" sz="3200" b="1" baseline="-25000" dirty="0">
                <a:solidFill>
                  <a:schemeClr val="accent2"/>
                </a:solidFill>
                <a:latin typeface="Tahoma" panose="020B0604030504040204" pitchFamily="34" charset="0"/>
              </a:rPr>
              <a:t>2 </a:t>
            </a:r>
            <a:r>
              <a:rPr lang="en-US" altLang="en-US" sz="3200" b="1" dirty="0">
                <a:solidFill>
                  <a:schemeClr val="accent2"/>
                </a:solidFill>
                <a:latin typeface="Tahoma" panose="020B0604030504040204" pitchFamily="34" charset="0"/>
              </a:rPr>
              <a:t>mv</a:t>
            </a:r>
            <a:r>
              <a:rPr lang="en-US" altLang="en-US" sz="3200" b="1" baseline="30000" dirty="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  <a:endParaRPr lang="en-GB" altLang="en-US" sz="3200" b="1" baseline="30000" dirty="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77194" name="Rectangle 43"/>
          <p:cNvSpPr>
            <a:spLocks noChangeArrowheads="1"/>
          </p:cNvSpPr>
          <p:nvPr/>
        </p:nvSpPr>
        <p:spPr bwMode="auto">
          <a:xfrm>
            <a:off x="953810" y="936449"/>
            <a:ext cx="1353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chemeClr val="hlink"/>
                </a:solidFill>
                <a:latin typeface="Tahoma" panose="020B0604030504040204" pitchFamily="34" charset="0"/>
              </a:rPr>
              <a:t>E</a:t>
            </a:r>
            <a:r>
              <a:rPr lang="el-GR" altLang="en-US" sz="3200" b="1" baseline="-25000" dirty="0">
                <a:solidFill>
                  <a:schemeClr val="hlink"/>
                </a:solidFill>
                <a:latin typeface="Tahoma" panose="020B0604030504040204" pitchFamily="34" charset="0"/>
              </a:rPr>
              <a:t>γ</a:t>
            </a:r>
            <a:r>
              <a:rPr lang="en-US" altLang="en-US" sz="3200" b="1" dirty="0">
                <a:solidFill>
                  <a:schemeClr val="hlink"/>
                </a:solidFill>
                <a:latin typeface="Tahoma" panose="020B0604030504040204" pitchFamily="34" charset="0"/>
              </a:rPr>
              <a:t>=</a:t>
            </a:r>
            <a:r>
              <a:rPr lang="en-US" altLang="en-US" sz="3200" b="1" dirty="0" err="1">
                <a:solidFill>
                  <a:schemeClr val="hlink"/>
                </a:solidFill>
                <a:latin typeface="Tahoma" panose="020B0604030504040204" pitchFamily="34" charset="0"/>
              </a:rPr>
              <a:t>hf</a:t>
            </a:r>
            <a:endParaRPr lang="en-GB" altLang="en-US" sz="3200" b="1" dirty="0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10636" name="Rectangle 44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-66610"/>
            <a:ext cx="7886700" cy="109683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7030A0"/>
                </a:solidFill>
                <a:latin typeface="FMAbhaya" pitchFamily="2" charset="0"/>
              </a:rPr>
              <a:t>m%ldY</a:t>
            </a:r>
            <a:r>
              <a:rPr lang="en-US" sz="3600" b="1" dirty="0">
                <a:solidFill>
                  <a:srgbClr val="7030A0"/>
                </a:solidFill>
                <a:latin typeface="FMAbhaya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FMAbhaya" pitchFamily="2" charset="0"/>
              </a:rPr>
              <a:t>úoahq;a</a:t>
            </a:r>
            <a:r>
              <a:rPr lang="en-US" sz="3600" b="1" dirty="0">
                <a:solidFill>
                  <a:srgbClr val="7030A0"/>
                </a:solidFill>
                <a:latin typeface="FMAbhaya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FMAbhaya" pitchFamily="2" charset="0"/>
              </a:rPr>
              <a:t>wdprKh</a:t>
            </a:r>
            <a:br>
              <a:rPr lang="en-US" sz="3600" b="1" dirty="0">
                <a:solidFill>
                  <a:srgbClr val="7030A0"/>
                </a:solidFill>
                <a:latin typeface="FMAbhaya" pitchFamily="2" charset="0"/>
              </a:rPr>
            </a:br>
            <a:r>
              <a:rPr lang="en-US" sz="3600" b="1" dirty="0">
                <a:solidFill>
                  <a:srgbClr val="7030A0"/>
                </a:solidFill>
                <a:latin typeface="FMAbhaya" pitchFamily="2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effectLst/>
                <a:latin typeface="Times New Roman" pitchFamily="18" charset="0"/>
              </a:rPr>
              <a:t>Photoelectric Effect</a:t>
            </a:r>
          </a:p>
        </p:txBody>
      </p:sp>
      <p:sp>
        <p:nvSpPr>
          <p:cNvPr id="110638" name="Rectangle 46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191000"/>
            <a:ext cx="7391400" cy="25146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  <a:defRPr/>
            </a:pPr>
            <a:r>
              <a:rPr lang="en-US" sz="2000" b="1">
                <a:effectLst/>
                <a:latin typeface="FMAbhaya" pitchFamily="2" charset="0"/>
              </a:rPr>
              <a:t>m%ldY úoahq;a wdprKfhaoS mrudKqjl wNHka;r ljphl  bf,lafg%dakhla f*dafgdakla i;=j we;s iïmQ¾K Yla;shu wjfYdaIKh lr.kñkaa úfudapkh fõ¡</a:t>
            </a:r>
          </a:p>
          <a:p>
            <a:pPr eaLnBrk="1" hangingPunct="1">
              <a:defRPr/>
            </a:pPr>
            <a:r>
              <a:rPr lang="en-US" sz="2000" b="1">
                <a:effectLst/>
                <a:latin typeface="Times New Roman" pitchFamily="18" charset="0"/>
              </a:rPr>
              <a:t>h –</a:t>
            </a:r>
            <a:r>
              <a:rPr lang="en-US" sz="2000" b="1">
                <a:effectLst/>
                <a:latin typeface="FMAbhaya" pitchFamily="2" charset="0"/>
              </a:rPr>
              <a:t> ma,dkala ksh;h		</a:t>
            </a:r>
            <a:r>
              <a:rPr lang="en-US" sz="2000" b="1">
                <a:effectLst/>
                <a:latin typeface="Times New Roman" pitchFamily="18" charset="0"/>
              </a:rPr>
              <a:t>f –</a:t>
            </a:r>
            <a:r>
              <a:rPr lang="en-US" sz="2000">
                <a:effectLst/>
                <a:latin typeface="FMAbhaya" pitchFamily="2" charset="0"/>
              </a:rPr>
              <a:t> </a:t>
            </a:r>
            <a:r>
              <a:rPr lang="en-US" sz="2000" b="1">
                <a:effectLst/>
                <a:latin typeface="FMAbhaya" pitchFamily="2" charset="0"/>
              </a:rPr>
              <a:t>f*dafgdakfha ixLHd;h</a:t>
            </a:r>
          </a:p>
          <a:p>
            <a:pPr eaLnBrk="1" hangingPunct="1">
              <a:defRPr/>
            </a:pPr>
            <a:r>
              <a:rPr lang="en-US" sz="2000" b="1">
                <a:effectLst/>
                <a:latin typeface="Times New Roman" pitchFamily="18" charset="0"/>
              </a:rPr>
              <a:t>m –</a:t>
            </a:r>
            <a:r>
              <a:rPr lang="en-US" sz="2000">
                <a:effectLst/>
                <a:latin typeface="FMAbhaya" pitchFamily="2" charset="0"/>
              </a:rPr>
              <a:t> </a:t>
            </a:r>
            <a:r>
              <a:rPr lang="en-US" sz="2000" b="1">
                <a:effectLst/>
                <a:latin typeface="FMAbhaya" pitchFamily="2" charset="0"/>
              </a:rPr>
              <a:t>bf,lafg%dakfha ialkaOh	 </a:t>
            </a:r>
          </a:p>
          <a:p>
            <a:pPr eaLnBrk="1" hangingPunct="1">
              <a:defRPr/>
            </a:pPr>
            <a:r>
              <a:rPr lang="en-US" sz="2000" b="1">
                <a:effectLst/>
                <a:latin typeface="Times New Roman" pitchFamily="18" charset="0"/>
              </a:rPr>
              <a:t>v –</a:t>
            </a:r>
            <a:r>
              <a:rPr lang="en-US" sz="2000" b="1">
                <a:effectLst/>
                <a:latin typeface="FMAbhaya" pitchFamily="2" charset="0"/>
              </a:rPr>
              <a:t> bf,lafg%dakfha m%fõ.h</a:t>
            </a:r>
          </a:p>
          <a:p>
            <a:pPr eaLnBrk="1" hangingPunct="1">
              <a:defRPr/>
            </a:pPr>
            <a:r>
              <a:rPr lang="en-US" sz="2000" b="1">
                <a:effectLst/>
                <a:latin typeface="Times New Roman" pitchFamily="18" charset="0"/>
                <a:sym typeface="Symbol" pitchFamily="18" charset="2"/>
              </a:rPr>
              <a:t> -</a:t>
            </a:r>
            <a:r>
              <a:rPr lang="en-US" sz="2000" b="1">
                <a:effectLst/>
                <a:latin typeface="FMAbhaya" pitchFamily="2" charset="0"/>
                <a:sym typeface="Symbol" pitchFamily="18" charset="2"/>
              </a:rPr>
              <a:t> f,dayfha ld¾h Ys%;h</a:t>
            </a:r>
            <a:endParaRPr lang="en-US" sz="2000">
              <a:latin typeface="FMAbhay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01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12 0.00092 L 0.34271 0.0981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21" y="486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xit" presetSubtype="2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" dur="200"/>
                                        <p:tgtEl>
                                          <p:spTgt spid="110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0162 L 0.2368 -0.091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15" y="-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3" grpId="0" animBg="1"/>
      <p:bldP spid="110626" grpId="0" animBg="1"/>
      <p:bldP spid="110626" grpId="1" animBg="1"/>
      <p:bldP spid="110627" grpId="0" animBg="1"/>
      <p:bldP spid="110628" grpId="0" animBg="1"/>
      <p:bldP spid="110629" grpId="0"/>
      <p:bldP spid="110630" grpId="0" animBg="1"/>
      <p:bldP spid="1106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6BFE78C-EBFC-40D5-B16E-1487FD07F01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4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79D8CA5-8880-452F-AB15-2BB78932CFF6}" type="slidenum">
              <a:rPr lang="en-US" alt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13</a:t>
            </a:fld>
            <a:endParaRPr lang="en-US" alt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53723"/>
            <a:ext cx="7886700" cy="108952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7030A0"/>
                </a:solidFill>
                <a:latin typeface="FMAbhaya" pitchFamily="2" charset="0"/>
              </a:rPr>
              <a:t>fldïmagka</a:t>
            </a:r>
            <a:r>
              <a:rPr lang="en-US" sz="3600" b="1" dirty="0">
                <a:solidFill>
                  <a:srgbClr val="7030A0"/>
                </a:solidFill>
                <a:latin typeface="FMAbhaya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FMAbhaya" pitchFamily="2" charset="0"/>
              </a:rPr>
              <a:t>wdprKh</a:t>
            </a:r>
            <a:br>
              <a:rPr lang="en-US" sz="3600" b="1" dirty="0">
                <a:solidFill>
                  <a:srgbClr val="7030A0"/>
                </a:solidFill>
                <a:latin typeface="FMAbhaya" pitchFamily="2" charset="0"/>
              </a:rPr>
            </a:b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effectLst/>
                <a:latin typeface="Times New Roman" pitchFamily="18" charset="0"/>
              </a:rPr>
              <a:t>Compton Effect</a:t>
            </a:r>
          </a:p>
        </p:txBody>
      </p:sp>
      <p:sp>
        <p:nvSpPr>
          <p:cNvPr id="64518" name="Oval 6"/>
          <p:cNvSpPr>
            <a:spLocks noChangeArrowheads="1"/>
          </p:cNvSpPr>
          <p:nvPr/>
        </p:nvSpPr>
        <p:spPr bwMode="auto">
          <a:xfrm>
            <a:off x="5281613" y="1870075"/>
            <a:ext cx="71437" cy="71438"/>
          </a:xfrm>
          <a:prstGeom prst="ellipse">
            <a:avLst/>
          </a:prstGeom>
          <a:solidFill>
            <a:srgbClr val="60F8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9205" name="Oval 7"/>
          <p:cNvSpPr>
            <a:spLocks noChangeArrowheads="1"/>
          </p:cNvSpPr>
          <p:nvPr/>
        </p:nvSpPr>
        <p:spPr bwMode="auto">
          <a:xfrm>
            <a:off x="4441825" y="3019425"/>
            <a:ext cx="73025" cy="71438"/>
          </a:xfrm>
          <a:prstGeom prst="ellipse">
            <a:avLst/>
          </a:prstGeom>
          <a:solidFill>
            <a:srgbClr val="60F8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9206" name="Oval 8"/>
          <p:cNvSpPr>
            <a:spLocks noChangeArrowheads="1"/>
          </p:cNvSpPr>
          <p:nvPr/>
        </p:nvSpPr>
        <p:spPr bwMode="auto">
          <a:xfrm>
            <a:off x="4005263" y="2214563"/>
            <a:ext cx="925512" cy="825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9207" name="Oval 9"/>
          <p:cNvSpPr>
            <a:spLocks noChangeArrowheads="1"/>
          </p:cNvSpPr>
          <p:nvPr/>
        </p:nvSpPr>
        <p:spPr bwMode="auto">
          <a:xfrm>
            <a:off x="3630613" y="1878013"/>
            <a:ext cx="1695450" cy="15478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9208" name="Oval 10"/>
          <p:cNvSpPr>
            <a:spLocks noChangeArrowheads="1"/>
          </p:cNvSpPr>
          <p:nvPr/>
        </p:nvSpPr>
        <p:spPr bwMode="auto">
          <a:xfrm>
            <a:off x="3338513" y="1566863"/>
            <a:ext cx="2284412" cy="21669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9209" name="Oval 11"/>
          <p:cNvSpPr>
            <a:spLocks noChangeArrowheads="1"/>
          </p:cNvSpPr>
          <p:nvPr/>
        </p:nvSpPr>
        <p:spPr bwMode="auto">
          <a:xfrm>
            <a:off x="5267325" y="2432050"/>
            <a:ext cx="73025" cy="71438"/>
          </a:xfrm>
          <a:prstGeom prst="ellipse">
            <a:avLst/>
          </a:prstGeom>
          <a:solidFill>
            <a:srgbClr val="60F8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9210" name="Oval 12"/>
          <p:cNvSpPr>
            <a:spLocks noChangeArrowheads="1"/>
          </p:cNvSpPr>
          <p:nvPr/>
        </p:nvSpPr>
        <p:spPr bwMode="auto">
          <a:xfrm>
            <a:off x="4633913" y="3368675"/>
            <a:ext cx="73025" cy="71438"/>
          </a:xfrm>
          <a:prstGeom prst="ellipse">
            <a:avLst/>
          </a:prstGeom>
          <a:solidFill>
            <a:srgbClr val="60F8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9211" name="Oval 13"/>
          <p:cNvSpPr>
            <a:spLocks noChangeArrowheads="1"/>
          </p:cNvSpPr>
          <p:nvPr/>
        </p:nvSpPr>
        <p:spPr bwMode="auto">
          <a:xfrm>
            <a:off x="3840163" y="2071688"/>
            <a:ext cx="73025" cy="71437"/>
          </a:xfrm>
          <a:prstGeom prst="ellipse">
            <a:avLst/>
          </a:prstGeom>
          <a:solidFill>
            <a:srgbClr val="60F8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9212" name="Oval 14"/>
          <p:cNvSpPr>
            <a:spLocks noChangeArrowheads="1"/>
          </p:cNvSpPr>
          <p:nvPr/>
        </p:nvSpPr>
        <p:spPr bwMode="auto">
          <a:xfrm>
            <a:off x="3697288" y="3008313"/>
            <a:ext cx="73025" cy="71437"/>
          </a:xfrm>
          <a:prstGeom prst="ellipse">
            <a:avLst/>
          </a:prstGeom>
          <a:solidFill>
            <a:srgbClr val="60F8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79213" name="Group 15"/>
          <p:cNvGrpSpPr>
            <a:grpSpLocks/>
          </p:cNvGrpSpPr>
          <p:nvPr/>
        </p:nvGrpSpPr>
        <p:grpSpPr bwMode="auto">
          <a:xfrm>
            <a:off x="4260850" y="2433638"/>
            <a:ext cx="439738" cy="396875"/>
            <a:chOff x="3051" y="1480"/>
            <a:chExt cx="270" cy="250"/>
          </a:xfrm>
        </p:grpSpPr>
        <p:sp>
          <p:nvSpPr>
            <p:cNvPr id="179214" name="Oval 16"/>
            <p:cNvSpPr>
              <a:spLocks noChangeArrowheads="1"/>
            </p:cNvSpPr>
            <p:nvPr/>
          </p:nvSpPr>
          <p:spPr bwMode="auto">
            <a:xfrm>
              <a:off x="3051" y="1562"/>
              <a:ext cx="91" cy="91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9215" name="Oval 17"/>
            <p:cNvSpPr>
              <a:spLocks noChangeArrowheads="1"/>
            </p:cNvSpPr>
            <p:nvPr/>
          </p:nvSpPr>
          <p:spPr bwMode="auto">
            <a:xfrm>
              <a:off x="3152" y="1480"/>
              <a:ext cx="91" cy="91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9216" name="Oval 18"/>
            <p:cNvSpPr>
              <a:spLocks noChangeArrowheads="1"/>
            </p:cNvSpPr>
            <p:nvPr/>
          </p:nvSpPr>
          <p:spPr bwMode="auto">
            <a:xfrm>
              <a:off x="3091" y="1632"/>
              <a:ext cx="91" cy="91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9217" name="Oval 19"/>
            <p:cNvSpPr>
              <a:spLocks noChangeArrowheads="1"/>
            </p:cNvSpPr>
            <p:nvPr/>
          </p:nvSpPr>
          <p:spPr bwMode="auto">
            <a:xfrm>
              <a:off x="3230" y="1570"/>
              <a:ext cx="91" cy="91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9218" name="Oval 20"/>
            <p:cNvSpPr>
              <a:spLocks noChangeArrowheads="1"/>
            </p:cNvSpPr>
            <p:nvPr/>
          </p:nvSpPr>
          <p:spPr bwMode="auto">
            <a:xfrm>
              <a:off x="3222" y="1501"/>
              <a:ext cx="91" cy="91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00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9219" name="Oval 21"/>
            <p:cNvSpPr>
              <a:spLocks noChangeArrowheads="1"/>
            </p:cNvSpPr>
            <p:nvPr/>
          </p:nvSpPr>
          <p:spPr bwMode="auto">
            <a:xfrm>
              <a:off x="3091" y="1578"/>
              <a:ext cx="91" cy="91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00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9220" name="Oval 22"/>
            <p:cNvSpPr>
              <a:spLocks noChangeArrowheads="1"/>
            </p:cNvSpPr>
            <p:nvPr/>
          </p:nvSpPr>
          <p:spPr bwMode="auto">
            <a:xfrm>
              <a:off x="3184" y="1639"/>
              <a:ext cx="91" cy="91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00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9221" name="Oval 23"/>
            <p:cNvSpPr>
              <a:spLocks noChangeArrowheads="1"/>
            </p:cNvSpPr>
            <p:nvPr/>
          </p:nvSpPr>
          <p:spPr bwMode="auto">
            <a:xfrm>
              <a:off x="3075" y="1485"/>
              <a:ext cx="91" cy="91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00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9222" name="Oval 24"/>
            <p:cNvSpPr>
              <a:spLocks noChangeArrowheads="1"/>
            </p:cNvSpPr>
            <p:nvPr/>
          </p:nvSpPr>
          <p:spPr bwMode="auto">
            <a:xfrm>
              <a:off x="3142" y="1549"/>
              <a:ext cx="91" cy="91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99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79223" name="Oval 25"/>
          <p:cNvSpPr>
            <a:spLocks noChangeArrowheads="1"/>
          </p:cNvSpPr>
          <p:nvPr/>
        </p:nvSpPr>
        <p:spPr bwMode="auto">
          <a:xfrm>
            <a:off x="5553075" y="2847975"/>
            <a:ext cx="73025" cy="71438"/>
          </a:xfrm>
          <a:prstGeom prst="ellipse">
            <a:avLst/>
          </a:prstGeom>
          <a:solidFill>
            <a:srgbClr val="60F8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9224" name="Oval 26"/>
          <p:cNvSpPr>
            <a:spLocks noChangeArrowheads="1"/>
          </p:cNvSpPr>
          <p:nvPr/>
        </p:nvSpPr>
        <p:spPr bwMode="auto">
          <a:xfrm>
            <a:off x="3362325" y="3013075"/>
            <a:ext cx="73025" cy="71438"/>
          </a:xfrm>
          <a:prstGeom prst="ellipse">
            <a:avLst/>
          </a:prstGeom>
          <a:solidFill>
            <a:srgbClr val="60F8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4633913" y="2143125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chemeClr val="accent6"/>
                </a:solidFill>
                <a:latin typeface="Arial" panose="020B0604020202020204" pitchFamily="34" charset="0"/>
              </a:rPr>
              <a:t>+</a:t>
            </a:r>
            <a:endParaRPr lang="en-GB" altLang="en-US" sz="3600" b="1" dirty="0">
              <a:solidFill>
                <a:schemeClr val="accent6"/>
              </a:solidFill>
              <a:latin typeface="Arial" panose="020B0604020202020204" pitchFamily="34" charset="0"/>
            </a:endParaRPr>
          </a:p>
        </p:txBody>
      </p:sp>
      <p:sp>
        <p:nvSpPr>
          <p:cNvPr id="64540" name="Freeform 28"/>
          <p:cNvSpPr>
            <a:spLocks/>
          </p:cNvSpPr>
          <p:nvPr/>
        </p:nvSpPr>
        <p:spPr bwMode="auto">
          <a:xfrm rot="565465">
            <a:off x="457200" y="1206500"/>
            <a:ext cx="792163" cy="136525"/>
          </a:xfrm>
          <a:custGeom>
            <a:avLst/>
            <a:gdLst>
              <a:gd name="T0" fmla="*/ 0 w 1225"/>
              <a:gd name="T1" fmla="*/ 280 h 423"/>
              <a:gd name="T2" fmla="*/ 181 w 1225"/>
              <a:gd name="T3" fmla="*/ 280 h 423"/>
              <a:gd name="T4" fmla="*/ 272 w 1225"/>
              <a:gd name="T5" fmla="*/ 53 h 423"/>
              <a:gd name="T6" fmla="*/ 363 w 1225"/>
              <a:gd name="T7" fmla="*/ 416 h 423"/>
              <a:gd name="T8" fmla="*/ 408 w 1225"/>
              <a:gd name="T9" fmla="*/ 8 h 423"/>
              <a:gd name="T10" fmla="*/ 499 w 1225"/>
              <a:gd name="T11" fmla="*/ 416 h 423"/>
              <a:gd name="T12" fmla="*/ 544 w 1225"/>
              <a:gd name="T13" fmla="*/ 8 h 423"/>
              <a:gd name="T14" fmla="*/ 635 w 1225"/>
              <a:gd name="T15" fmla="*/ 371 h 423"/>
              <a:gd name="T16" fmla="*/ 680 w 1225"/>
              <a:gd name="T17" fmla="*/ 8 h 423"/>
              <a:gd name="T18" fmla="*/ 771 w 1225"/>
              <a:gd name="T19" fmla="*/ 371 h 423"/>
              <a:gd name="T20" fmla="*/ 816 w 1225"/>
              <a:gd name="T21" fmla="*/ 8 h 423"/>
              <a:gd name="T22" fmla="*/ 907 w 1225"/>
              <a:gd name="T23" fmla="*/ 325 h 423"/>
              <a:gd name="T24" fmla="*/ 952 w 1225"/>
              <a:gd name="T25" fmla="*/ 53 h 423"/>
              <a:gd name="T26" fmla="*/ 998 w 1225"/>
              <a:gd name="T27" fmla="*/ 189 h 423"/>
              <a:gd name="T28" fmla="*/ 1225 w 1225"/>
              <a:gd name="T29" fmla="*/ 189 h 4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25"/>
              <a:gd name="T46" fmla="*/ 0 h 423"/>
              <a:gd name="T47" fmla="*/ 1225 w 1225"/>
              <a:gd name="T48" fmla="*/ 423 h 42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25" h="423">
                <a:moveTo>
                  <a:pt x="0" y="280"/>
                </a:moveTo>
                <a:cubicBezTo>
                  <a:pt x="68" y="299"/>
                  <a:pt x="136" y="318"/>
                  <a:pt x="181" y="280"/>
                </a:cubicBezTo>
                <a:cubicBezTo>
                  <a:pt x="226" y="242"/>
                  <a:pt x="242" y="30"/>
                  <a:pt x="272" y="53"/>
                </a:cubicBezTo>
                <a:cubicBezTo>
                  <a:pt x="302" y="76"/>
                  <a:pt x="340" y="423"/>
                  <a:pt x="363" y="416"/>
                </a:cubicBezTo>
                <a:cubicBezTo>
                  <a:pt x="386" y="409"/>
                  <a:pt x="385" y="8"/>
                  <a:pt x="408" y="8"/>
                </a:cubicBezTo>
                <a:cubicBezTo>
                  <a:pt x="431" y="8"/>
                  <a:pt x="476" y="416"/>
                  <a:pt x="499" y="416"/>
                </a:cubicBezTo>
                <a:cubicBezTo>
                  <a:pt x="522" y="416"/>
                  <a:pt x="521" y="15"/>
                  <a:pt x="544" y="8"/>
                </a:cubicBezTo>
                <a:cubicBezTo>
                  <a:pt x="567" y="1"/>
                  <a:pt x="612" y="371"/>
                  <a:pt x="635" y="371"/>
                </a:cubicBezTo>
                <a:cubicBezTo>
                  <a:pt x="658" y="371"/>
                  <a:pt x="657" y="8"/>
                  <a:pt x="680" y="8"/>
                </a:cubicBezTo>
                <a:cubicBezTo>
                  <a:pt x="703" y="8"/>
                  <a:pt x="748" y="371"/>
                  <a:pt x="771" y="371"/>
                </a:cubicBezTo>
                <a:cubicBezTo>
                  <a:pt x="794" y="371"/>
                  <a:pt x="793" y="16"/>
                  <a:pt x="816" y="8"/>
                </a:cubicBezTo>
                <a:cubicBezTo>
                  <a:pt x="839" y="0"/>
                  <a:pt x="884" y="318"/>
                  <a:pt x="907" y="325"/>
                </a:cubicBezTo>
                <a:cubicBezTo>
                  <a:pt x="930" y="332"/>
                  <a:pt x="937" y="76"/>
                  <a:pt x="952" y="53"/>
                </a:cubicBezTo>
                <a:cubicBezTo>
                  <a:pt x="967" y="30"/>
                  <a:pt x="952" y="166"/>
                  <a:pt x="998" y="189"/>
                </a:cubicBezTo>
                <a:cubicBezTo>
                  <a:pt x="1044" y="212"/>
                  <a:pt x="1187" y="189"/>
                  <a:pt x="1225" y="189"/>
                </a:cubicBezTo>
              </a:path>
            </a:pathLst>
          </a:cu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 dirty="0"/>
          </a:p>
        </p:txBody>
      </p:sp>
      <p:sp>
        <p:nvSpPr>
          <p:cNvPr id="179227" name="Oval 29"/>
          <p:cNvSpPr>
            <a:spLocks noChangeArrowheads="1"/>
          </p:cNvSpPr>
          <p:nvPr/>
        </p:nvSpPr>
        <p:spPr bwMode="auto">
          <a:xfrm>
            <a:off x="4418013" y="2185988"/>
            <a:ext cx="73025" cy="71437"/>
          </a:xfrm>
          <a:prstGeom prst="ellipse">
            <a:avLst/>
          </a:prstGeom>
          <a:solidFill>
            <a:srgbClr val="60F8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42" name="Freeform 30"/>
          <p:cNvSpPr>
            <a:spLocks/>
          </p:cNvSpPr>
          <p:nvPr/>
        </p:nvSpPr>
        <p:spPr bwMode="auto">
          <a:xfrm rot="1317263">
            <a:off x="7081838" y="2863850"/>
            <a:ext cx="1524000" cy="69850"/>
          </a:xfrm>
          <a:custGeom>
            <a:avLst/>
            <a:gdLst>
              <a:gd name="T0" fmla="*/ 0 w 1225"/>
              <a:gd name="T1" fmla="*/ 280 h 423"/>
              <a:gd name="T2" fmla="*/ 181 w 1225"/>
              <a:gd name="T3" fmla="*/ 280 h 423"/>
              <a:gd name="T4" fmla="*/ 272 w 1225"/>
              <a:gd name="T5" fmla="*/ 53 h 423"/>
              <a:gd name="T6" fmla="*/ 363 w 1225"/>
              <a:gd name="T7" fmla="*/ 416 h 423"/>
              <a:gd name="T8" fmla="*/ 408 w 1225"/>
              <a:gd name="T9" fmla="*/ 8 h 423"/>
              <a:gd name="T10" fmla="*/ 499 w 1225"/>
              <a:gd name="T11" fmla="*/ 416 h 423"/>
              <a:gd name="T12" fmla="*/ 544 w 1225"/>
              <a:gd name="T13" fmla="*/ 8 h 423"/>
              <a:gd name="T14" fmla="*/ 635 w 1225"/>
              <a:gd name="T15" fmla="*/ 371 h 423"/>
              <a:gd name="T16" fmla="*/ 680 w 1225"/>
              <a:gd name="T17" fmla="*/ 8 h 423"/>
              <a:gd name="T18" fmla="*/ 771 w 1225"/>
              <a:gd name="T19" fmla="*/ 371 h 423"/>
              <a:gd name="T20" fmla="*/ 816 w 1225"/>
              <a:gd name="T21" fmla="*/ 8 h 423"/>
              <a:gd name="T22" fmla="*/ 907 w 1225"/>
              <a:gd name="T23" fmla="*/ 325 h 423"/>
              <a:gd name="T24" fmla="*/ 952 w 1225"/>
              <a:gd name="T25" fmla="*/ 53 h 423"/>
              <a:gd name="T26" fmla="*/ 998 w 1225"/>
              <a:gd name="T27" fmla="*/ 189 h 423"/>
              <a:gd name="T28" fmla="*/ 1225 w 1225"/>
              <a:gd name="T29" fmla="*/ 189 h 4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25"/>
              <a:gd name="T46" fmla="*/ 0 h 423"/>
              <a:gd name="T47" fmla="*/ 1225 w 1225"/>
              <a:gd name="T48" fmla="*/ 423 h 42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25" h="423">
                <a:moveTo>
                  <a:pt x="0" y="280"/>
                </a:moveTo>
                <a:cubicBezTo>
                  <a:pt x="68" y="299"/>
                  <a:pt x="136" y="318"/>
                  <a:pt x="181" y="280"/>
                </a:cubicBezTo>
                <a:cubicBezTo>
                  <a:pt x="226" y="242"/>
                  <a:pt x="242" y="30"/>
                  <a:pt x="272" y="53"/>
                </a:cubicBezTo>
                <a:cubicBezTo>
                  <a:pt x="302" y="76"/>
                  <a:pt x="340" y="423"/>
                  <a:pt x="363" y="416"/>
                </a:cubicBezTo>
                <a:cubicBezTo>
                  <a:pt x="386" y="409"/>
                  <a:pt x="385" y="8"/>
                  <a:pt x="408" y="8"/>
                </a:cubicBezTo>
                <a:cubicBezTo>
                  <a:pt x="431" y="8"/>
                  <a:pt x="476" y="416"/>
                  <a:pt x="499" y="416"/>
                </a:cubicBezTo>
                <a:cubicBezTo>
                  <a:pt x="522" y="416"/>
                  <a:pt x="521" y="15"/>
                  <a:pt x="544" y="8"/>
                </a:cubicBezTo>
                <a:cubicBezTo>
                  <a:pt x="567" y="1"/>
                  <a:pt x="612" y="371"/>
                  <a:pt x="635" y="371"/>
                </a:cubicBezTo>
                <a:cubicBezTo>
                  <a:pt x="658" y="371"/>
                  <a:pt x="657" y="8"/>
                  <a:pt x="680" y="8"/>
                </a:cubicBezTo>
                <a:cubicBezTo>
                  <a:pt x="703" y="8"/>
                  <a:pt x="748" y="371"/>
                  <a:pt x="771" y="371"/>
                </a:cubicBezTo>
                <a:cubicBezTo>
                  <a:pt x="794" y="371"/>
                  <a:pt x="793" y="16"/>
                  <a:pt x="816" y="8"/>
                </a:cubicBezTo>
                <a:cubicBezTo>
                  <a:pt x="839" y="0"/>
                  <a:pt x="884" y="318"/>
                  <a:pt x="907" y="325"/>
                </a:cubicBezTo>
                <a:cubicBezTo>
                  <a:pt x="930" y="332"/>
                  <a:pt x="937" y="76"/>
                  <a:pt x="952" y="53"/>
                </a:cubicBezTo>
                <a:cubicBezTo>
                  <a:pt x="967" y="30"/>
                  <a:pt x="952" y="166"/>
                  <a:pt x="998" y="189"/>
                </a:cubicBezTo>
                <a:cubicBezTo>
                  <a:pt x="1044" y="212"/>
                  <a:pt x="1187" y="189"/>
                  <a:pt x="1225" y="189"/>
                </a:cubicBezTo>
              </a:path>
            </a:pathLst>
          </a:custGeom>
          <a:noFill/>
          <a:ln w="9525">
            <a:solidFill>
              <a:schemeClr val="accent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43" name="AutoShape 31"/>
          <p:cNvSpPr>
            <a:spLocks noChangeArrowheads="1"/>
          </p:cNvSpPr>
          <p:nvPr/>
        </p:nvSpPr>
        <p:spPr bwMode="auto">
          <a:xfrm>
            <a:off x="7154863" y="1639888"/>
            <a:ext cx="1366837" cy="719137"/>
          </a:xfrm>
          <a:prstGeom prst="wedgeRoundRectCallout">
            <a:avLst>
              <a:gd name="adj1" fmla="val 16667"/>
              <a:gd name="adj2" fmla="val -10187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b="1">
                <a:latin typeface="Tahoma" pitchFamily="34" charset="0"/>
                <a:cs typeface="Arial" charset="0"/>
              </a:rPr>
              <a:t>Compton Electron</a:t>
            </a:r>
            <a:endParaRPr lang="en-US" b="1" baseline="-25000"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en-GB" b="1">
              <a:latin typeface="Tahoma" pitchFamily="34" charset="0"/>
              <a:cs typeface="Arial" charset="0"/>
            </a:endParaRPr>
          </a:p>
        </p:txBody>
      </p:sp>
      <p:sp>
        <p:nvSpPr>
          <p:cNvPr id="64544" name="AutoShape 32"/>
          <p:cNvSpPr>
            <a:spLocks noChangeArrowheads="1"/>
          </p:cNvSpPr>
          <p:nvPr/>
        </p:nvSpPr>
        <p:spPr bwMode="auto">
          <a:xfrm>
            <a:off x="6146800" y="3511550"/>
            <a:ext cx="2592388" cy="504825"/>
          </a:xfrm>
          <a:prstGeom prst="wedgeRoundRectCallout">
            <a:avLst>
              <a:gd name="adj1" fmla="val 24218"/>
              <a:gd name="adj2" fmla="val -8144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b="1">
                <a:latin typeface="Tahoma" pitchFamily="34" charset="0"/>
                <a:cs typeface="Arial" charset="0"/>
              </a:rPr>
              <a:t>Secondary Photon</a:t>
            </a:r>
            <a:endParaRPr lang="en-US" b="1" baseline="-25000"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en-GB" b="1">
              <a:latin typeface="Tahoma" pitchFamily="34" charset="0"/>
              <a:cs typeface="Arial" charset="0"/>
            </a:endParaRPr>
          </a:p>
        </p:txBody>
      </p:sp>
      <p:sp>
        <p:nvSpPr>
          <p:cNvPr id="179231" name="Text Box 33"/>
          <p:cNvSpPr txBox="1">
            <a:spLocks noChangeArrowheads="1"/>
          </p:cNvSpPr>
          <p:nvPr/>
        </p:nvSpPr>
        <p:spPr bwMode="auto">
          <a:xfrm>
            <a:off x="530225" y="3582988"/>
            <a:ext cx="27352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ahoma" panose="020B0604030504040204" pitchFamily="34" charset="0"/>
              </a:rPr>
              <a:t>E</a:t>
            </a:r>
            <a:r>
              <a:rPr lang="el-GR" altLang="en-US" sz="3200" b="1" baseline="-25000" dirty="0">
                <a:latin typeface="Tahoma" panose="020B0604030504040204" pitchFamily="34" charset="0"/>
              </a:rPr>
              <a:t>γ</a:t>
            </a:r>
            <a:r>
              <a:rPr lang="en-US" altLang="en-US" sz="3200" b="1" dirty="0">
                <a:latin typeface="Tahoma" panose="020B0604030504040204" pitchFamily="34" charset="0"/>
              </a:rPr>
              <a:t> = E</a:t>
            </a:r>
            <a:r>
              <a:rPr lang="el-GR" altLang="en-US" sz="3200" b="1" baseline="-25000" dirty="0">
                <a:latin typeface="Tahoma" panose="020B0604030504040204" pitchFamily="34" charset="0"/>
              </a:rPr>
              <a:t>γ</a:t>
            </a:r>
            <a:r>
              <a:rPr lang="en-US" altLang="en-US" sz="3200" b="1" dirty="0">
                <a:latin typeface="Tahoma" panose="020B0604030504040204" pitchFamily="34" charset="0"/>
              </a:rPr>
              <a:t>’ + </a:t>
            </a:r>
            <a:r>
              <a:rPr lang="en-US" altLang="en-US" sz="3200" b="1" dirty="0" err="1">
                <a:latin typeface="Tahoma" panose="020B0604030504040204" pitchFamily="34" charset="0"/>
              </a:rPr>
              <a:t>T</a:t>
            </a:r>
            <a:r>
              <a:rPr lang="en-US" altLang="en-US" sz="3200" b="1" baseline="-25000" dirty="0" err="1">
                <a:latin typeface="Tahoma" panose="020B0604030504040204" pitchFamily="34" charset="0"/>
              </a:rPr>
              <a:t>e</a:t>
            </a:r>
            <a:endParaRPr lang="el-GR" altLang="en-US" sz="3200" b="1" baseline="-25000" dirty="0">
              <a:latin typeface="Tahoma" panose="020B0604030504040204" pitchFamily="34" charset="0"/>
            </a:endParaRPr>
          </a:p>
        </p:txBody>
      </p:sp>
      <p:sp>
        <p:nvSpPr>
          <p:cNvPr id="64546" name="Oval 34"/>
          <p:cNvSpPr>
            <a:spLocks noChangeArrowheads="1"/>
          </p:cNvSpPr>
          <p:nvPr/>
        </p:nvSpPr>
        <p:spPr bwMode="auto">
          <a:xfrm>
            <a:off x="7994650" y="1063625"/>
            <a:ext cx="73025" cy="71438"/>
          </a:xfrm>
          <a:prstGeom prst="ellipse">
            <a:avLst/>
          </a:prstGeom>
          <a:solidFill>
            <a:srgbClr val="60F8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114550" y="1423988"/>
            <a:ext cx="4751388" cy="1065212"/>
            <a:chOff x="1429" y="2478"/>
            <a:chExt cx="2993" cy="671"/>
          </a:xfrm>
        </p:grpSpPr>
        <p:sp>
          <p:nvSpPr>
            <p:cNvPr id="179234" name="Line 36"/>
            <p:cNvSpPr>
              <a:spLocks noChangeShapeType="1"/>
            </p:cNvSpPr>
            <p:nvPr/>
          </p:nvSpPr>
          <p:spPr bwMode="auto">
            <a:xfrm>
              <a:off x="3696" y="2867"/>
              <a:ext cx="726" cy="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35" name="Line 37"/>
            <p:cNvSpPr>
              <a:spLocks noChangeShapeType="1"/>
            </p:cNvSpPr>
            <p:nvPr/>
          </p:nvSpPr>
          <p:spPr bwMode="auto">
            <a:xfrm flipV="1">
              <a:off x="3696" y="2478"/>
              <a:ext cx="726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36" name="Line 38"/>
            <p:cNvSpPr>
              <a:spLocks noChangeShapeType="1"/>
            </p:cNvSpPr>
            <p:nvPr/>
          </p:nvSpPr>
          <p:spPr bwMode="auto">
            <a:xfrm>
              <a:off x="1429" y="2478"/>
              <a:ext cx="1905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51" name="Text Box 39"/>
          <p:cNvSpPr txBox="1">
            <a:spLocks noChangeArrowheads="1"/>
          </p:cNvSpPr>
          <p:nvPr/>
        </p:nvSpPr>
        <p:spPr bwMode="auto">
          <a:xfrm>
            <a:off x="7947025" y="2503488"/>
            <a:ext cx="7921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hlink"/>
                </a:solidFill>
                <a:latin typeface="Tahoma" panose="020B0604030504040204" pitchFamily="34" charset="0"/>
              </a:rPr>
              <a:t>E</a:t>
            </a:r>
            <a:r>
              <a:rPr lang="el-GR" altLang="en-US" sz="3200" b="1" baseline="-25000" dirty="0">
                <a:solidFill>
                  <a:schemeClr val="hlink"/>
                </a:solidFill>
                <a:latin typeface="Tahoma" panose="020B0604030504040204" pitchFamily="34" charset="0"/>
              </a:rPr>
              <a:t>γ</a:t>
            </a:r>
            <a:r>
              <a:rPr lang="en-US" altLang="en-US" sz="3200" b="1" dirty="0">
                <a:solidFill>
                  <a:schemeClr val="hlink"/>
                </a:solidFill>
                <a:latin typeface="Tahoma" panose="020B0604030504040204" pitchFamily="34" charset="0"/>
              </a:rPr>
              <a:t>’</a:t>
            </a:r>
            <a:endParaRPr lang="en-GB" altLang="en-US" sz="3200" b="1" dirty="0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79238" name="Rectangle 40"/>
          <p:cNvSpPr>
            <a:spLocks noChangeArrowheads="1"/>
          </p:cNvSpPr>
          <p:nvPr/>
        </p:nvSpPr>
        <p:spPr bwMode="auto">
          <a:xfrm>
            <a:off x="673100" y="1495425"/>
            <a:ext cx="5966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chemeClr val="hlink"/>
                </a:solidFill>
                <a:latin typeface="Tahoma" panose="020B0604030504040204" pitchFamily="34" charset="0"/>
              </a:rPr>
              <a:t>E</a:t>
            </a:r>
            <a:r>
              <a:rPr lang="el-GR" altLang="en-US" sz="3200" b="1" baseline="-25000" dirty="0">
                <a:solidFill>
                  <a:schemeClr val="hlink"/>
                </a:solidFill>
                <a:latin typeface="Tahoma" panose="020B0604030504040204" pitchFamily="34" charset="0"/>
              </a:rPr>
              <a:t>γ</a:t>
            </a:r>
            <a:endParaRPr lang="en-GB" altLang="en-US" sz="3200" b="1" baseline="-25000" dirty="0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64553" name="Rectangle 41"/>
          <p:cNvSpPr>
            <a:spLocks noChangeArrowheads="1"/>
          </p:cNvSpPr>
          <p:nvPr/>
        </p:nvSpPr>
        <p:spPr bwMode="auto">
          <a:xfrm>
            <a:off x="8234363" y="990600"/>
            <a:ext cx="5982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chemeClr val="hlink"/>
                </a:solidFill>
                <a:latin typeface="Tahoma" panose="020B0604030504040204" pitchFamily="34" charset="0"/>
              </a:rPr>
              <a:t>T</a:t>
            </a:r>
            <a:r>
              <a:rPr lang="en-US" altLang="en-US" sz="3200" b="1" baseline="-25000" dirty="0" err="1">
                <a:solidFill>
                  <a:schemeClr val="hlink"/>
                </a:solidFill>
                <a:latin typeface="Tahoma" panose="020B0604030504040204" pitchFamily="34" charset="0"/>
              </a:rPr>
              <a:t>e</a:t>
            </a:r>
            <a:endParaRPr lang="en-GB" altLang="en-US" sz="3200" b="1" baseline="-25000" dirty="0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64556" name="Rectangle 44"/>
          <p:cNvSpPr>
            <a:spLocks noChangeArrowheads="1"/>
          </p:cNvSpPr>
          <p:nvPr/>
        </p:nvSpPr>
        <p:spPr bwMode="auto">
          <a:xfrm>
            <a:off x="381000" y="1676400"/>
            <a:ext cx="7391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FMAbhaya" pitchFamily="2" charset="0"/>
              <a:cs typeface="Arial" charset="0"/>
            </a:endParaRPr>
          </a:p>
        </p:txBody>
      </p:sp>
      <p:sp>
        <p:nvSpPr>
          <p:cNvPr id="64558" name="Rectangle 46"/>
          <p:cNvSpPr>
            <a:spLocks noGrp="1" noChangeArrowheads="1"/>
          </p:cNvSpPr>
          <p:nvPr>
            <p:ph type="body" idx="4294967295"/>
          </p:nvPr>
        </p:nvSpPr>
        <p:spPr>
          <a:xfrm>
            <a:off x="304799" y="4419600"/>
            <a:ext cx="8639175" cy="2057400"/>
          </a:xfrm>
        </p:spPr>
        <p:txBody>
          <a:bodyPr>
            <a:noAutofit/>
          </a:bodyPr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  <a:defRPr/>
            </a:pPr>
            <a:r>
              <a:rPr lang="en-US" b="1" dirty="0" err="1">
                <a:effectLst/>
                <a:latin typeface="FMAbhaya" pitchFamily="2" charset="0"/>
              </a:rPr>
              <a:t>fldïmagka</a:t>
            </a:r>
            <a:r>
              <a:rPr lang="en-US" b="1" dirty="0">
                <a:solidFill>
                  <a:srgbClr val="FFCC00"/>
                </a:solidFill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wdprKfhaoS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mrudKqjl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ndysr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ljphl</a:t>
            </a:r>
            <a:r>
              <a:rPr lang="en-US" b="1" dirty="0">
                <a:effectLst/>
                <a:latin typeface="FMAbhaya" pitchFamily="2" charset="0"/>
              </a:rPr>
              <a:t>  </a:t>
            </a:r>
            <a:r>
              <a:rPr lang="en-US" b="1" dirty="0" err="1">
                <a:effectLst/>
                <a:latin typeface="FMAbhaya" pitchFamily="2" charset="0"/>
              </a:rPr>
              <a:t>bf,lafg%dakhla</a:t>
            </a:r>
            <a:r>
              <a:rPr lang="en-US" b="1" dirty="0">
                <a:effectLst/>
                <a:latin typeface="FMAbhaya" pitchFamily="2" charset="0"/>
              </a:rPr>
              <a:t> f*</a:t>
            </a:r>
            <a:r>
              <a:rPr lang="en-US" b="1" dirty="0" err="1">
                <a:effectLst/>
                <a:latin typeface="FMAbhaya" pitchFamily="2" charset="0"/>
              </a:rPr>
              <a:t>dafgdakla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i</a:t>
            </a:r>
            <a:r>
              <a:rPr lang="en-US" b="1" dirty="0">
                <a:effectLst/>
                <a:latin typeface="FMAbhaya" pitchFamily="2" charset="0"/>
              </a:rPr>
              <a:t>;=j </a:t>
            </a:r>
            <a:r>
              <a:rPr lang="en-US" b="1" dirty="0" err="1">
                <a:effectLst/>
                <a:latin typeface="FMAbhaya" pitchFamily="2" charset="0"/>
              </a:rPr>
              <a:t>we;s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Yla;sfhka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fldgila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wjfYdaIKh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lr.kñkaa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úfudapkh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fõ</a:t>
            </a:r>
            <a:r>
              <a:rPr lang="en-US" b="1" dirty="0">
                <a:effectLst/>
                <a:latin typeface="FMAbhaya" pitchFamily="2" charset="0"/>
              </a:rPr>
              <a:t>¡ f*</a:t>
            </a:r>
            <a:r>
              <a:rPr lang="en-US" b="1" dirty="0" err="1">
                <a:effectLst/>
                <a:latin typeface="FMAbhaya" pitchFamily="2" charset="0"/>
              </a:rPr>
              <a:t>dafgdakfha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b;sß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Yla;sh</a:t>
            </a:r>
            <a:r>
              <a:rPr lang="en-US" b="1" dirty="0">
                <a:effectLst/>
                <a:latin typeface="Times New Roman" pitchFamily="18" charset="0"/>
              </a:rPr>
              <a:t>,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Yla;sh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wvq</a:t>
            </a:r>
            <a:r>
              <a:rPr lang="en-US" b="1" dirty="0">
                <a:effectLst/>
                <a:latin typeface="FMAbhaya" pitchFamily="2" charset="0"/>
              </a:rPr>
              <a:t> f*</a:t>
            </a:r>
            <a:r>
              <a:rPr lang="en-US" b="1" dirty="0" err="1">
                <a:effectLst/>
                <a:latin typeface="FMAbhaya" pitchFamily="2" charset="0"/>
              </a:rPr>
              <a:t>dafgdakhla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f,i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úfudapkh</a:t>
            </a:r>
            <a:r>
              <a:rPr lang="en-US" b="1" dirty="0">
                <a:effectLst/>
                <a:latin typeface="FMAbhaya" pitchFamily="2" charset="0"/>
              </a:rPr>
              <a:t> </a:t>
            </a:r>
            <a:r>
              <a:rPr lang="en-US" b="1" dirty="0" err="1">
                <a:effectLst/>
                <a:latin typeface="FMAbhaya" pitchFamily="2" charset="0"/>
              </a:rPr>
              <a:t>fõ</a:t>
            </a:r>
            <a:r>
              <a:rPr lang="en-US" b="1" dirty="0">
                <a:effectLst/>
                <a:latin typeface="FMAbhaya" pitchFamily="2" charset="0"/>
              </a:rPr>
              <a:t>¡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effectLst/>
                <a:latin typeface="Times New Roman" pitchFamily="18" charset="0"/>
              </a:rPr>
              <a:t> 		</a:t>
            </a:r>
          </a:p>
        </p:txBody>
      </p:sp>
      <p:grpSp>
        <p:nvGrpSpPr>
          <p:cNvPr id="179242" name="Group 47"/>
          <p:cNvGrpSpPr>
            <a:grpSpLocks/>
          </p:cNvGrpSpPr>
          <p:nvPr/>
        </p:nvGrpSpPr>
        <p:grpSpPr bwMode="auto">
          <a:xfrm>
            <a:off x="119063" y="55563"/>
            <a:ext cx="8948737" cy="954087"/>
            <a:chOff x="75" y="35"/>
            <a:chExt cx="5637" cy="601"/>
          </a:xfrm>
        </p:grpSpPr>
        <p:pic>
          <p:nvPicPr>
            <p:cNvPr id="179243" name="Picture 48" descr="AEA-Logo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0" y="63"/>
              <a:ext cx="582" cy="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9244" name="Picture 49" descr="lanka_log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" y="35"/>
              <a:ext cx="458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6284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0.45295 0.0847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39" y="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xit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" dur="100"/>
                                        <p:tgtEl>
                                          <p:spTgt spid="64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2915 -0.1155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-578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97 -0.08912 L 0.05382 0.02917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81" y="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 animBg="1"/>
      <p:bldP spid="64539" grpId="0"/>
      <p:bldP spid="64540" grpId="0" animBg="1"/>
      <p:bldP spid="64540" grpId="1" animBg="1"/>
      <p:bldP spid="64540" grpId="2" animBg="1"/>
      <p:bldP spid="64540" grpId="3" animBg="1"/>
      <p:bldP spid="64542" grpId="0" animBg="1"/>
      <p:bldP spid="64542" grpId="1" animBg="1"/>
      <p:bldP spid="64542" grpId="2" animBg="1"/>
      <p:bldP spid="64543" grpId="0" animBg="1"/>
      <p:bldP spid="64544" grpId="0" animBg="1"/>
      <p:bldP spid="64546" grpId="0" animBg="1"/>
      <p:bldP spid="64551" grpId="0"/>
      <p:bldP spid="645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9612F7E-504E-47AF-A4D7-4F66241F6BC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4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CEC3D1E-4674-473D-9BF2-7FE2813EF5BA}" type="slidenum">
              <a:rPr lang="en-US" alt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/>
              <a:t>14</a:t>
            </a:fld>
            <a:endParaRPr lang="en-US" alt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81251" name="Object 6"/>
          <p:cNvGraphicFramePr>
            <a:graphicFrameLocks noChangeAspect="1"/>
          </p:cNvGraphicFramePr>
          <p:nvPr/>
        </p:nvGraphicFramePr>
        <p:xfrm>
          <a:off x="1295400" y="4419600"/>
          <a:ext cx="328295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12800" imgH="241200" progId="Equation.3">
                  <p:embed/>
                </p:oleObj>
              </mc:Choice>
              <mc:Fallback>
                <p:oleObj name="Equation" r:id="rId3" imgW="1612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White">
                      <a:xfrm>
                        <a:off x="1295400" y="4419600"/>
                        <a:ext cx="328295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7" name="Oval 7"/>
          <p:cNvSpPr>
            <a:spLocks noChangeArrowheads="1"/>
          </p:cNvSpPr>
          <p:nvPr/>
        </p:nvSpPr>
        <p:spPr bwMode="auto">
          <a:xfrm>
            <a:off x="4140200" y="3382963"/>
            <a:ext cx="71438" cy="71437"/>
          </a:xfrm>
          <a:prstGeom prst="ellipse">
            <a:avLst/>
          </a:prstGeom>
          <a:solidFill>
            <a:srgbClr val="60F8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81253" name="Group 8"/>
          <p:cNvGrpSpPr>
            <a:grpSpLocks/>
          </p:cNvGrpSpPr>
          <p:nvPr/>
        </p:nvGrpSpPr>
        <p:grpSpPr bwMode="auto">
          <a:xfrm>
            <a:off x="3059113" y="1751013"/>
            <a:ext cx="2284412" cy="2166937"/>
            <a:chOff x="1927" y="2765"/>
            <a:chExt cx="1439" cy="1365"/>
          </a:xfrm>
        </p:grpSpPr>
        <p:sp>
          <p:nvSpPr>
            <p:cNvPr id="181254" name="Oval 9"/>
            <p:cNvSpPr>
              <a:spLocks noChangeArrowheads="1"/>
            </p:cNvSpPr>
            <p:nvPr/>
          </p:nvSpPr>
          <p:spPr bwMode="auto">
            <a:xfrm>
              <a:off x="2345" y="3188"/>
              <a:ext cx="583" cy="5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1255" name="Oval 10"/>
            <p:cNvSpPr>
              <a:spLocks noChangeArrowheads="1"/>
            </p:cNvSpPr>
            <p:nvPr/>
          </p:nvSpPr>
          <p:spPr bwMode="auto">
            <a:xfrm>
              <a:off x="2109" y="2956"/>
              <a:ext cx="1068" cy="9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1256" name="Oval 11"/>
            <p:cNvSpPr>
              <a:spLocks noChangeArrowheads="1"/>
            </p:cNvSpPr>
            <p:nvPr/>
          </p:nvSpPr>
          <p:spPr bwMode="auto">
            <a:xfrm>
              <a:off x="1927" y="2765"/>
              <a:ext cx="1439" cy="136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81257" name="Group 12"/>
            <p:cNvGrpSpPr>
              <a:grpSpLocks/>
            </p:cNvGrpSpPr>
            <p:nvPr/>
          </p:nvGrpSpPr>
          <p:grpSpPr bwMode="auto">
            <a:xfrm>
              <a:off x="2506" y="3326"/>
              <a:ext cx="277" cy="250"/>
              <a:chOff x="3051" y="1480"/>
              <a:chExt cx="270" cy="250"/>
            </a:xfrm>
          </p:grpSpPr>
          <p:sp>
            <p:nvSpPr>
              <p:cNvPr id="181258" name="Oval 13"/>
              <p:cNvSpPr>
                <a:spLocks noChangeArrowheads="1"/>
              </p:cNvSpPr>
              <p:nvPr/>
            </p:nvSpPr>
            <p:spPr bwMode="auto">
              <a:xfrm>
                <a:off x="3051" y="156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999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1259" name="Oval 14"/>
              <p:cNvSpPr>
                <a:spLocks noChangeArrowheads="1"/>
              </p:cNvSpPr>
              <p:nvPr/>
            </p:nvSpPr>
            <p:spPr bwMode="auto">
              <a:xfrm>
                <a:off x="3152" y="1480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999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1260" name="Oval 15"/>
              <p:cNvSpPr>
                <a:spLocks noChangeArrowheads="1"/>
              </p:cNvSpPr>
              <p:nvPr/>
            </p:nvSpPr>
            <p:spPr bwMode="auto">
              <a:xfrm>
                <a:off x="3091" y="1632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999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1261" name="Oval 16"/>
              <p:cNvSpPr>
                <a:spLocks noChangeArrowheads="1"/>
              </p:cNvSpPr>
              <p:nvPr/>
            </p:nvSpPr>
            <p:spPr bwMode="auto">
              <a:xfrm>
                <a:off x="3230" y="1570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999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1262" name="Oval 17"/>
              <p:cNvSpPr>
                <a:spLocks noChangeArrowheads="1"/>
              </p:cNvSpPr>
              <p:nvPr/>
            </p:nvSpPr>
            <p:spPr bwMode="auto">
              <a:xfrm>
                <a:off x="3222" y="1501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rgbClr val="00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1263" name="Oval 18"/>
              <p:cNvSpPr>
                <a:spLocks noChangeArrowheads="1"/>
              </p:cNvSpPr>
              <p:nvPr/>
            </p:nvSpPr>
            <p:spPr bwMode="auto">
              <a:xfrm>
                <a:off x="3091" y="157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rgbClr val="00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1264" name="Oval 19"/>
              <p:cNvSpPr>
                <a:spLocks noChangeArrowheads="1"/>
              </p:cNvSpPr>
              <p:nvPr/>
            </p:nvSpPr>
            <p:spPr bwMode="auto">
              <a:xfrm>
                <a:off x="3184" y="163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rgbClr val="00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1265" name="Oval 20"/>
              <p:cNvSpPr>
                <a:spLocks noChangeArrowheads="1"/>
              </p:cNvSpPr>
              <p:nvPr/>
            </p:nvSpPr>
            <p:spPr bwMode="auto">
              <a:xfrm>
                <a:off x="3075" y="148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rgbClr val="00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1266" name="Oval 21"/>
              <p:cNvSpPr>
                <a:spLocks noChangeArrowheads="1"/>
              </p:cNvSpPr>
              <p:nvPr/>
            </p:nvSpPr>
            <p:spPr bwMode="auto">
              <a:xfrm>
                <a:off x="3142" y="154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999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43382" name="Oval 22"/>
          <p:cNvSpPr>
            <a:spLocks noChangeArrowheads="1"/>
          </p:cNvSpPr>
          <p:nvPr/>
        </p:nvSpPr>
        <p:spPr bwMode="auto">
          <a:xfrm>
            <a:off x="4156075" y="3470275"/>
            <a:ext cx="73025" cy="71438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83" name="Freeform 23"/>
          <p:cNvSpPr>
            <a:spLocks/>
          </p:cNvSpPr>
          <p:nvPr/>
        </p:nvSpPr>
        <p:spPr bwMode="auto">
          <a:xfrm rot="252771">
            <a:off x="395288" y="3238500"/>
            <a:ext cx="1223962" cy="144463"/>
          </a:xfrm>
          <a:custGeom>
            <a:avLst/>
            <a:gdLst>
              <a:gd name="T0" fmla="*/ 0 w 1225"/>
              <a:gd name="T1" fmla="*/ 280 h 423"/>
              <a:gd name="T2" fmla="*/ 181 w 1225"/>
              <a:gd name="T3" fmla="*/ 280 h 423"/>
              <a:gd name="T4" fmla="*/ 272 w 1225"/>
              <a:gd name="T5" fmla="*/ 53 h 423"/>
              <a:gd name="T6" fmla="*/ 363 w 1225"/>
              <a:gd name="T7" fmla="*/ 416 h 423"/>
              <a:gd name="T8" fmla="*/ 408 w 1225"/>
              <a:gd name="T9" fmla="*/ 8 h 423"/>
              <a:gd name="T10" fmla="*/ 499 w 1225"/>
              <a:gd name="T11" fmla="*/ 416 h 423"/>
              <a:gd name="T12" fmla="*/ 544 w 1225"/>
              <a:gd name="T13" fmla="*/ 8 h 423"/>
              <a:gd name="T14" fmla="*/ 635 w 1225"/>
              <a:gd name="T15" fmla="*/ 371 h 423"/>
              <a:gd name="T16" fmla="*/ 680 w 1225"/>
              <a:gd name="T17" fmla="*/ 8 h 423"/>
              <a:gd name="T18" fmla="*/ 771 w 1225"/>
              <a:gd name="T19" fmla="*/ 371 h 423"/>
              <a:gd name="T20" fmla="*/ 816 w 1225"/>
              <a:gd name="T21" fmla="*/ 8 h 423"/>
              <a:gd name="T22" fmla="*/ 907 w 1225"/>
              <a:gd name="T23" fmla="*/ 325 h 423"/>
              <a:gd name="T24" fmla="*/ 952 w 1225"/>
              <a:gd name="T25" fmla="*/ 53 h 423"/>
              <a:gd name="T26" fmla="*/ 998 w 1225"/>
              <a:gd name="T27" fmla="*/ 189 h 423"/>
              <a:gd name="T28" fmla="*/ 1225 w 1225"/>
              <a:gd name="T29" fmla="*/ 189 h 4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25"/>
              <a:gd name="T46" fmla="*/ 0 h 423"/>
              <a:gd name="T47" fmla="*/ 1225 w 1225"/>
              <a:gd name="T48" fmla="*/ 423 h 42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25" h="423">
                <a:moveTo>
                  <a:pt x="0" y="280"/>
                </a:moveTo>
                <a:cubicBezTo>
                  <a:pt x="68" y="299"/>
                  <a:pt x="136" y="318"/>
                  <a:pt x="181" y="280"/>
                </a:cubicBezTo>
                <a:cubicBezTo>
                  <a:pt x="226" y="242"/>
                  <a:pt x="242" y="30"/>
                  <a:pt x="272" y="53"/>
                </a:cubicBezTo>
                <a:cubicBezTo>
                  <a:pt x="302" y="76"/>
                  <a:pt x="340" y="423"/>
                  <a:pt x="363" y="416"/>
                </a:cubicBezTo>
                <a:cubicBezTo>
                  <a:pt x="386" y="409"/>
                  <a:pt x="385" y="8"/>
                  <a:pt x="408" y="8"/>
                </a:cubicBezTo>
                <a:cubicBezTo>
                  <a:pt x="431" y="8"/>
                  <a:pt x="476" y="416"/>
                  <a:pt x="499" y="416"/>
                </a:cubicBezTo>
                <a:cubicBezTo>
                  <a:pt x="522" y="416"/>
                  <a:pt x="521" y="15"/>
                  <a:pt x="544" y="8"/>
                </a:cubicBezTo>
                <a:cubicBezTo>
                  <a:pt x="567" y="1"/>
                  <a:pt x="612" y="371"/>
                  <a:pt x="635" y="371"/>
                </a:cubicBezTo>
                <a:cubicBezTo>
                  <a:pt x="658" y="371"/>
                  <a:pt x="657" y="8"/>
                  <a:pt x="680" y="8"/>
                </a:cubicBezTo>
                <a:cubicBezTo>
                  <a:pt x="703" y="8"/>
                  <a:pt x="748" y="371"/>
                  <a:pt x="771" y="371"/>
                </a:cubicBezTo>
                <a:cubicBezTo>
                  <a:pt x="794" y="371"/>
                  <a:pt x="793" y="16"/>
                  <a:pt x="816" y="8"/>
                </a:cubicBezTo>
                <a:cubicBezTo>
                  <a:pt x="839" y="0"/>
                  <a:pt x="884" y="318"/>
                  <a:pt x="907" y="325"/>
                </a:cubicBezTo>
                <a:cubicBezTo>
                  <a:pt x="930" y="332"/>
                  <a:pt x="937" y="76"/>
                  <a:pt x="952" y="53"/>
                </a:cubicBezTo>
                <a:cubicBezTo>
                  <a:pt x="967" y="30"/>
                  <a:pt x="952" y="166"/>
                  <a:pt x="998" y="189"/>
                </a:cubicBezTo>
                <a:cubicBezTo>
                  <a:pt x="1044" y="212"/>
                  <a:pt x="1187" y="189"/>
                  <a:pt x="1225" y="189"/>
                </a:cubicBezTo>
              </a:path>
            </a:pathLst>
          </a:custGeom>
          <a:noFill/>
          <a:ln w="9525">
            <a:solidFill>
              <a:schemeClr val="accent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84" name="AutoShape 24"/>
          <p:cNvSpPr>
            <a:spLocks noChangeArrowheads="1"/>
          </p:cNvSpPr>
          <p:nvPr/>
        </p:nvSpPr>
        <p:spPr bwMode="auto">
          <a:xfrm>
            <a:off x="7021513" y="2590800"/>
            <a:ext cx="790575" cy="576263"/>
          </a:xfrm>
          <a:prstGeom prst="wedgeRoundRectCallout">
            <a:avLst>
              <a:gd name="adj1" fmla="val -68472"/>
              <a:gd name="adj2" fmla="val 25208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000" b="1">
                <a:latin typeface="Tahoma" pitchFamily="34" charset="0"/>
                <a:cs typeface="Arial" charset="0"/>
              </a:rPr>
              <a:t>- </a:t>
            </a:r>
            <a:r>
              <a:rPr lang="el-GR" sz="2000" b="1">
                <a:latin typeface="Tahoma" pitchFamily="34" charset="0"/>
                <a:cs typeface="Arial" charset="0"/>
              </a:rPr>
              <a:t>β</a:t>
            </a:r>
          </a:p>
        </p:txBody>
      </p:sp>
      <p:sp>
        <p:nvSpPr>
          <p:cNvPr id="143385" name="AutoShape 25"/>
          <p:cNvSpPr>
            <a:spLocks noChangeArrowheads="1"/>
          </p:cNvSpPr>
          <p:nvPr/>
        </p:nvSpPr>
        <p:spPr bwMode="auto">
          <a:xfrm>
            <a:off x="7054850" y="3454400"/>
            <a:ext cx="757238" cy="576263"/>
          </a:xfrm>
          <a:prstGeom prst="wedgeRoundRectCallout">
            <a:avLst>
              <a:gd name="adj1" fmla="val -73060"/>
              <a:gd name="adj2" fmla="val 1418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+ </a:t>
            </a:r>
            <a:r>
              <a:rPr lang="el-GR" sz="2000" b="1" dirty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β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268538" y="3238500"/>
            <a:ext cx="3614737" cy="474663"/>
            <a:chOff x="1429" y="3702"/>
            <a:chExt cx="2277" cy="299"/>
          </a:xfrm>
        </p:grpSpPr>
        <p:sp>
          <p:nvSpPr>
            <p:cNvPr id="181272" name="Line 27"/>
            <p:cNvSpPr>
              <a:spLocks noChangeShapeType="1"/>
            </p:cNvSpPr>
            <p:nvPr/>
          </p:nvSpPr>
          <p:spPr bwMode="auto">
            <a:xfrm>
              <a:off x="1429" y="3784"/>
              <a:ext cx="1043" cy="45"/>
            </a:xfrm>
            <a:prstGeom prst="lin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273" name="Line 28"/>
            <p:cNvSpPr>
              <a:spLocks noChangeShapeType="1"/>
            </p:cNvSpPr>
            <p:nvPr/>
          </p:nvSpPr>
          <p:spPr bwMode="auto">
            <a:xfrm flipV="1">
              <a:off x="2791" y="3702"/>
              <a:ext cx="905" cy="127"/>
            </a:xfrm>
            <a:prstGeom prst="line">
              <a:avLst/>
            </a:prstGeom>
            <a:noFill/>
            <a:ln w="28575">
              <a:solidFill>
                <a:schemeClr val="accent3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274" name="Line 29"/>
            <p:cNvSpPr>
              <a:spLocks noChangeShapeType="1"/>
            </p:cNvSpPr>
            <p:nvPr/>
          </p:nvSpPr>
          <p:spPr bwMode="auto">
            <a:xfrm>
              <a:off x="2799" y="3865"/>
              <a:ext cx="907" cy="136"/>
            </a:xfrm>
            <a:prstGeom prst="line">
              <a:avLst/>
            </a:prstGeom>
            <a:noFill/>
            <a:ln w="28575">
              <a:solidFill>
                <a:schemeClr val="accent3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390" name="Oval 30"/>
          <p:cNvSpPr>
            <a:spLocks noChangeArrowheads="1"/>
          </p:cNvSpPr>
          <p:nvPr/>
        </p:nvSpPr>
        <p:spPr bwMode="auto">
          <a:xfrm>
            <a:off x="6659563" y="3022600"/>
            <a:ext cx="71437" cy="71438"/>
          </a:xfrm>
          <a:prstGeom prst="ellipse">
            <a:avLst/>
          </a:prstGeom>
          <a:solidFill>
            <a:srgbClr val="60F8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91" name="Oval 31"/>
          <p:cNvSpPr>
            <a:spLocks noChangeArrowheads="1"/>
          </p:cNvSpPr>
          <p:nvPr/>
        </p:nvSpPr>
        <p:spPr bwMode="auto">
          <a:xfrm>
            <a:off x="6659563" y="3757613"/>
            <a:ext cx="73025" cy="71437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92" name="Text Box 32"/>
          <p:cNvSpPr txBox="1">
            <a:spLocks noChangeArrowheads="1"/>
          </p:cNvSpPr>
          <p:nvPr/>
        </p:nvSpPr>
        <p:spPr bwMode="auto">
          <a:xfrm>
            <a:off x="150426" y="2418418"/>
            <a:ext cx="3494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6"/>
                </a:solidFill>
                <a:latin typeface="Tahoma" panose="020B0604030504040204" pitchFamily="34" charset="0"/>
              </a:rPr>
              <a:t>E</a:t>
            </a:r>
            <a:r>
              <a:rPr lang="el-GR" altLang="en-US" sz="2800" b="1" baseline="-25000" dirty="0">
                <a:solidFill>
                  <a:schemeClr val="accent6"/>
                </a:solidFill>
                <a:latin typeface="Tahoma" panose="020B0604030504040204" pitchFamily="34" charset="0"/>
              </a:rPr>
              <a:t>γ</a:t>
            </a:r>
            <a:r>
              <a:rPr lang="en-US" altLang="en-US" sz="2800" b="1" baseline="-25000" dirty="0">
                <a:solidFill>
                  <a:schemeClr val="accent6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1" dirty="0">
                <a:solidFill>
                  <a:schemeClr val="accent6"/>
                </a:solidFill>
                <a:latin typeface="Tahoma" panose="020B0604030504040204" pitchFamily="34" charset="0"/>
              </a:rPr>
              <a:t>&gt; 1.022 MeV</a:t>
            </a:r>
            <a:endParaRPr lang="el-GR" altLang="en-US" sz="2800" b="1" baseline="-25000" dirty="0">
              <a:solidFill>
                <a:schemeClr val="accent6"/>
              </a:solidFill>
              <a:latin typeface="Tahoma" panose="020B0604030504040204" pitchFamily="34" charset="0"/>
            </a:endParaRPr>
          </a:p>
        </p:txBody>
      </p:sp>
      <p:sp>
        <p:nvSpPr>
          <p:cNvPr id="143393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-38493"/>
            <a:ext cx="7886700" cy="104060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7030A0"/>
                </a:solidFill>
                <a:latin typeface="FMAbhaya" pitchFamily="2" charset="0"/>
              </a:rPr>
              <a:t>wxY</a:t>
            </a:r>
            <a:r>
              <a:rPr lang="en-US" sz="3600" b="1" dirty="0">
                <a:solidFill>
                  <a:srgbClr val="7030A0"/>
                </a:solidFill>
                <a:latin typeface="FMAbhaya" pitchFamily="2" charset="0"/>
              </a:rPr>
              <a:t>= </a:t>
            </a:r>
            <a:r>
              <a:rPr lang="en-US" sz="3600" b="1" dirty="0" err="1">
                <a:solidFill>
                  <a:srgbClr val="7030A0"/>
                </a:solidFill>
                <a:latin typeface="FMAbhaya" pitchFamily="2" charset="0"/>
              </a:rPr>
              <a:t>hq</a:t>
            </a:r>
            <a:r>
              <a:rPr lang="en-US" sz="3600" b="1" dirty="0">
                <a:solidFill>
                  <a:srgbClr val="7030A0"/>
                </a:solidFill>
                <a:latin typeface="FMAbhaya" pitchFamily="2" charset="0"/>
              </a:rPr>
              <a:t>., </a:t>
            </a:r>
            <a:r>
              <a:rPr lang="en-US" sz="3600" b="1" dirty="0" err="1">
                <a:solidFill>
                  <a:srgbClr val="7030A0"/>
                </a:solidFill>
                <a:latin typeface="FMAbhaya" pitchFamily="2" charset="0"/>
              </a:rPr>
              <a:t>iEoSu</a:t>
            </a:r>
            <a:br>
              <a:rPr lang="en-US" sz="3200" b="1" dirty="0">
                <a:solidFill>
                  <a:srgbClr val="7030A0"/>
                </a:solidFill>
                <a:latin typeface="FMAbhaya" pitchFamily="2" charset="0"/>
              </a:rPr>
            </a:br>
            <a:r>
              <a:rPr lang="en-US" sz="3200" b="1" dirty="0">
                <a:solidFill>
                  <a:srgbClr val="7030A0"/>
                </a:solidFill>
                <a:latin typeface="FMAbhaya" pitchFamily="2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effectLst/>
                <a:latin typeface="Times New Roman" pitchFamily="18" charset="0"/>
              </a:rPr>
              <a:t>Pair Production</a:t>
            </a:r>
          </a:p>
        </p:txBody>
      </p:sp>
      <p:sp>
        <p:nvSpPr>
          <p:cNvPr id="181279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374579" y="4125913"/>
            <a:ext cx="8153400" cy="1295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b="1" dirty="0" err="1">
                <a:effectLst/>
                <a:latin typeface="FMAbhaya" panose="00000400000000000000" pitchFamily="2" charset="0"/>
              </a:rPr>
              <a:t>Yla;sh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 </a:t>
            </a:r>
            <a:r>
              <a:rPr lang="en-US" altLang="en-US" b="1" dirty="0">
                <a:effectLst/>
                <a:latin typeface="Times New Roman" panose="02020603050405020304" pitchFamily="18" charset="0"/>
              </a:rPr>
              <a:t>1.022 </a:t>
            </a:r>
            <a:r>
              <a:rPr lang="en-US" altLang="en-US" b="1" dirty="0" err="1">
                <a:effectLst/>
                <a:latin typeface="Times New Roman" panose="02020603050405020304" pitchFamily="18" charset="0"/>
              </a:rPr>
              <a:t>Mev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 g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jvd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jeäjQ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 f*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dafgdakhla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îgd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wxY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=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hq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.,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hla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idoñka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Yla;sh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ksoyia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lrhs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¡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tys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jeäuk;a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Yla;sh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îgd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wxY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= j,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pd¡Y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¡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njg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 </a:t>
            </a:r>
            <a:r>
              <a:rPr lang="en-US" altLang="en-US" b="1" dirty="0" err="1">
                <a:effectLst/>
                <a:latin typeface="FMAbhaya" panose="00000400000000000000" pitchFamily="2" charset="0"/>
              </a:rPr>
              <a:t>m;afõ</a:t>
            </a:r>
            <a:r>
              <a:rPr lang="en-US" altLang="en-US" b="1" dirty="0">
                <a:effectLst/>
                <a:latin typeface="FMAbhaya" panose="00000400000000000000" pitchFamily="2" charset="0"/>
              </a:rPr>
              <a:t>¡</a:t>
            </a:r>
          </a:p>
        </p:txBody>
      </p:sp>
      <p:grpSp>
        <p:nvGrpSpPr>
          <p:cNvPr id="181280" name="Group 35"/>
          <p:cNvGrpSpPr>
            <a:grpSpLocks/>
          </p:cNvGrpSpPr>
          <p:nvPr/>
        </p:nvGrpSpPr>
        <p:grpSpPr bwMode="auto">
          <a:xfrm>
            <a:off x="119063" y="55563"/>
            <a:ext cx="8948737" cy="954087"/>
            <a:chOff x="75" y="35"/>
            <a:chExt cx="5637" cy="601"/>
          </a:xfrm>
        </p:grpSpPr>
        <p:pic>
          <p:nvPicPr>
            <p:cNvPr id="181281" name="Picture 36" descr="AEA-Logo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0" y="63"/>
              <a:ext cx="582" cy="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1282" name="Picture 37" descr="lanka_logo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" y="35"/>
              <a:ext cx="458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868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509 L 0.34653 0.01574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43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17" y="53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" dur="100"/>
                                        <p:tgtEl>
                                          <p:spTgt spid="143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0.27968 -0.05764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-289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0.27968 0.0474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7" grpId="0" animBg="1"/>
      <p:bldP spid="143367" grpId="1" animBg="1"/>
      <p:bldP spid="143382" grpId="0" animBg="1"/>
      <p:bldP spid="143382" grpId="1" animBg="1"/>
      <p:bldP spid="143383" grpId="0" animBg="1"/>
      <p:bldP spid="143383" grpId="1" animBg="1"/>
      <p:bldP spid="143384" grpId="0" animBg="1"/>
      <p:bldP spid="143385" grpId="0" animBg="1"/>
      <p:bldP spid="143390" grpId="0" animBg="1"/>
      <p:bldP spid="143391" grpId="0" animBg="1"/>
      <p:bldP spid="1433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5420"/>
            <a:ext cx="7886700" cy="1200329"/>
          </a:xfrm>
        </p:spPr>
        <p:txBody>
          <a:bodyPr/>
          <a:lstStyle/>
          <a:p>
            <a:r>
              <a:rPr lang="si-LK" dirty="0"/>
              <a:t>ප්‍රකාශ විද්‍යුත් ආචරණය භාවිතාවන අවස්ථා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559300"/>
          </a:xfrm>
        </p:spPr>
        <p:txBody>
          <a:bodyPr/>
          <a:lstStyle/>
          <a:p>
            <a:r>
              <a:rPr lang="si-LK" dirty="0"/>
              <a:t>ෆොටෝ ඩයෝඩ් </a:t>
            </a:r>
          </a:p>
          <a:p>
            <a:r>
              <a:rPr lang="si-LK" dirty="0"/>
              <a:t>ෆොටෝ සෙල් </a:t>
            </a:r>
            <a:endParaRPr lang="en-US" dirty="0"/>
          </a:p>
          <a:p>
            <a:endParaRPr lang="si-LK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i-LK" dirty="0"/>
              <a:t>ජර්මන් ජාතික විද්‍යාන්‍ය </a:t>
            </a:r>
            <a:r>
              <a:rPr lang="en-US" dirty="0"/>
              <a:t>Heinrich Rudolf Hertz </a:t>
            </a:r>
            <a:r>
              <a:rPr lang="si-LK" dirty="0"/>
              <a:t> විසින් ප්‍රකාශ විද්‍යුත් ආචරණය පළමු වරට 187 දී නිරීක්ෂණය කරන ලදී </a:t>
            </a:r>
          </a:p>
          <a:p>
            <a:r>
              <a:rPr lang="si-LK" dirty="0"/>
              <a:t> ජර්මන් ජාතික විද්‍යාන්‍ය </a:t>
            </a:r>
            <a:r>
              <a:rPr lang="en-US" dirty="0"/>
              <a:t>Philipp</a:t>
            </a:r>
            <a:r>
              <a:rPr lang="en-US" dirty="0">
                <a:hlinkClick r:id="rId2"/>
              </a:rPr>
              <a:t> </a:t>
            </a:r>
            <a:r>
              <a:rPr lang="en-US" dirty="0"/>
              <a:t>Lenard</a:t>
            </a:r>
            <a:r>
              <a:rPr lang="si-LK" dirty="0"/>
              <a:t>, </a:t>
            </a:r>
            <a:r>
              <a:rPr lang="en-US" dirty="0"/>
              <a:t>1902</a:t>
            </a:r>
            <a:r>
              <a:rPr lang="si-LK" dirty="0"/>
              <a:t> දී තවදුරටත් මෙය අධ්‍යනය කරන ලදී. පහත දැක්වෙන්නේ අය ආදර්ශනය කිරීමට යොදා ගතහැකි ඇටවුමකි </a:t>
            </a:r>
          </a:p>
          <a:p>
            <a:pPr>
              <a:buNone/>
            </a:pPr>
            <a:r>
              <a:rPr lang="si-LK" dirty="0"/>
              <a:t> 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886200"/>
            <a:ext cx="5158403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i-LK" dirty="0"/>
              <a:t>ප්‍රකාශ විද්‍යුත් ආචරණය යනු කුමක්ද?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i-LK" dirty="0"/>
              <a:t>කෙටියෙන් පැවසුවහොත් මෙම සංසිද්ධිය ලෝහ තහඩුවක් මතට ආලෝකය පතිතවූ විට ලෝහ පෘෂ්ටයෙන් ඉලෙක්ට්‍රොන මුක්ත වීම ලෙස දැක්විය හැක.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 dirty="0"/>
              <a:t>ප්‍රකාශ විද්‍යුත් අචරණයේ නිරීක්ෂණ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i-LK" dirty="0"/>
              <a:t>ඉලෙක්ට්‍රෝනයේ චාලක ශක්තිය ආලෝකයේ තීව්තාවය මත රඳා නොපවතී කිසියම් ඉලෙක්ට්‍රෝනයක චාලක ශක්තිය , කිසියම් ලෝහ තහඩුවක් සඳහා රඳා පවතිනුයේ ආලෝකයේ සංඛ්‍යාතය මත පමණි</a:t>
            </a:r>
          </a:p>
          <a:p>
            <a:r>
              <a:rPr lang="si-LK" dirty="0"/>
              <a:t>කිසියම් ලෝහ තහඩුවක් සඳහා පතිතවන ආලෝකයේ සංඛ්‍යාතය යම් නිශ්චිත අගයකට වඩා කුඩා නම් තිවෘතාවය  කොතරම් වැඩිකලද කිසිඳු ඉලෙක්ට්‍රොන පිටවීමක් සිදුනොවේ </a:t>
            </a:r>
          </a:p>
          <a:p>
            <a:r>
              <a:rPr lang="si-LK" dirty="0"/>
              <a:t>නිෂ්පාදනය වන ෆොටෝඉලෙක්ට්‍රෝනවල ගණන , ආලෝකයේ තීව්තාවය සමනුපතිකවේ </a:t>
            </a:r>
          </a:p>
          <a:p>
            <a:r>
              <a:rPr lang="si-LK" dirty="0"/>
              <a:t>ෆොටෝඉලෙක්ට්‍රොන ආලෝකය වැටුන සැනින් පෘෂ්ටයෙන් නිදහස් වේ. මෙය ආලෝකයේ තීව්තාවය මත රඳවා නොපවතී.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 dirty="0"/>
              <a:t>VI ලාක්ෂණික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1"/>
            <a:ext cx="8648700" cy="5168900"/>
          </a:xfrm>
        </p:spPr>
        <p:txBody>
          <a:bodyPr>
            <a:normAutofit/>
          </a:bodyPr>
          <a:lstStyle/>
          <a:p>
            <a:r>
              <a:rPr lang="si-LK" sz="1800" dirty="0"/>
              <a:t>ධාරාව ආලෝක තිවෘතාවය සමඟ වැඩිවන අතර </a:t>
            </a:r>
          </a:p>
          <a:p>
            <a:pPr>
              <a:buNone/>
            </a:pPr>
            <a:r>
              <a:rPr lang="si-LK" sz="1800" dirty="0"/>
              <a:t>විභව අන්තරය වැඩිකරද තවදුරටත් වැඩි නොවන</a:t>
            </a:r>
          </a:p>
          <a:p>
            <a:pPr>
              <a:buNone/>
            </a:pPr>
            <a:r>
              <a:rPr lang="si-LK" sz="1800" dirty="0"/>
              <a:t>අවස්ථාවක් පැමිණේ  </a:t>
            </a:r>
          </a:p>
          <a:p>
            <a:r>
              <a:rPr lang="si-LK" sz="1800" dirty="0"/>
              <a:t>කිසිඳු ධාරාවක්  විභව අන්තරය  “V stop “  වඩා </a:t>
            </a:r>
          </a:p>
          <a:p>
            <a:pPr>
              <a:buNone/>
            </a:pPr>
            <a:r>
              <a:rPr lang="si-LK" sz="1800" dirty="0"/>
              <a:t>අඩු විට ගමන් නොකරයි</a:t>
            </a:r>
          </a:p>
          <a:p>
            <a:r>
              <a:rPr lang="si-LK" sz="1800" dirty="0"/>
              <a:t>V stop ආලෝකයේ ත්වීර්වතාවය මත රඳා </a:t>
            </a:r>
          </a:p>
          <a:p>
            <a:pPr>
              <a:buNone/>
            </a:pPr>
            <a:r>
              <a:rPr lang="si-LK" sz="1800" dirty="0"/>
              <a:t>නොපවතී</a:t>
            </a:r>
          </a:p>
          <a:p>
            <a:r>
              <a:rPr lang="si-LK" sz="1800" dirty="0"/>
              <a:t>නැවතුම් විභවය ඇති විට උපරිම චාලක ශක්තිය </a:t>
            </a:r>
          </a:p>
          <a:p>
            <a:pPr>
              <a:buNone/>
            </a:pPr>
            <a:r>
              <a:rPr lang="si-LK" sz="1800" dirty="0"/>
              <a:t>ඇති ඉලෙක්ට්‍රොනයද අනෙක් ඉලෙක්ට්‍රොඩය වෙත </a:t>
            </a:r>
          </a:p>
          <a:p>
            <a:pPr>
              <a:buNone/>
            </a:pPr>
            <a:r>
              <a:rPr lang="si-LK" sz="1800" dirty="0"/>
              <a:t>නොපිවිසේ   Kmax = eVstop </a:t>
            </a:r>
          </a:p>
          <a:p>
            <a:pPr>
              <a:buNone/>
            </a:pPr>
            <a:endParaRPr lang="si-LK" sz="1800" dirty="0"/>
          </a:p>
          <a:p>
            <a:pPr>
              <a:buNone/>
            </a:pPr>
            <a:endParaRPr lang="en-US" sz="1800" dirty="0"/>
          </a:p>
        </p:txBody>
      </p:sp>
      <p:pic>
        <p:nvPicPr>
          <p:cNvPr id="2050" name="Picture 2" descr="Image result for photoelectric effect I-V graphs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257675" y="1893888"/>
            <a:ext cx="46863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853374"/>
          </a:xfrm>
        </p:spPr>
        <p:txBody>
          <a:bodyPr/>
          <a:lstStyle/>
          <a:p>
            <a:r>
              <a:rPr lang="si-LK" dirty="0"/>
              <a:t>f හා K</a:t>
            </a:r>
            <a:r>
              <a:rPr lang="si-LK" baseline="-25000" dirty="0"/>
              <a:t>max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1975"/>
            <a:ext cx="8210550" cy="5153726"/>
          </a:xfrm>
        </p:spPr>
        <p:txBody>
          <a:bodyPr>
            <a:normAutofit/>
          </a:bodyPr>
          <a:lstStyle/>
          <a:p>
            <a:r>
              <a:rPr lang="si-LK" sz="2000" dirty="0"/>
              <a:t>යම්කිසි සංඛ්‍යාතයකට වඩා අඩු  සංක්‍යත</a:t>
            </a:r>
          </a:p>
          <a:p>
            <a:pPr marL="0" indent="0">
              <a:buNone/>
            </a:pPr>
            <a:r>
              <a:rPr lang="si-LK" sz="2000" dirty="0"/>
              <a:t>සඳහා ෆොටෝඉලෙක්ට්‍රෝන මුදාහැරීමක්</a:t>
            </a:r>
          </a:p>
          <a:p>
            <a:pPr>
              <a:buNone/>
            </a:pPr>
            <a:r>
              <a:rPr lang="si-LK" sz="2000" dirty="0"/>
              <a:t> සිදුනොවේ . මෙය ආලෝකයේ </a:t>
            </a:r>
          </a:p>
          <a:p>
            <a:pPr>
              <a:buNone/>
            </a:pPr>
            <a:r>
              <a:rPr lang="si-LK" sz="2000" dirty="0"/>
              <a:t>තිවෘතාවය මත වෙනස්නොවේ </a:t>
            </a:r>
          </a:p>
          <a:p>
            <a:endParaRPr lang="si-LK" sz="2000" dirty="0"/>
          </a:p>
          <a:p>
            <a:pPr>
              <a:buNone/>
            </a:pPr>
            <a:endParaRPr lang="en-US" sz="1400" dirty="0"/>
          </a:p>
        </p:txBody>
      </p:sp>
      <p:pic>
        <p:nvPicPr>
          <p:cNvPr id="3074" name="Picture 2" descr="Image result for photoelectric effect for different met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9261" y="1180854"/>
            <a:ext cx="41910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i-LK" dirty="0"/>
              <a:t>සම්ප්‍රදායික ක්‍රමය  අනුව පැහැදිලිකිරීමට නොහැක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5701"/>
            <a:ext cx="8058150" cy="5079999"/>
          </a:xfrm>
        </p:spPr>
        <p:txBody>
          <a:bodyPr/>
          <a:lstStyle/>
          <a:p>
            <a:r>
              <a:rPr lang="si-LK" dirty="0"/>
              <a:t>තරංග වාදයට අනුව ආලෝකයේ තිවෘතාවය වැඩි කිරීමේදී ඉලෙක්ට්‍රෝනයේ චාලක ශක්තිය වැඩිවිය යුතුය. නමුත් මෙහිදී ඉලෙක්ට්‍රෝනයේ චාලක ශක්තිය සංඛ්‍යාතය මත රඳා පවතී </a:t>
            </a:r>
          </a:p>
          <a:p>
            <a:r>
              <a:rPr lang="si-LK" dirty="0"/>
              <a:t>තරංග වාදයට අනුව තරංගයේ ශක්තිය දුර්වල නම් ඉලෙක්ට්‍රෝනයකට අවශ්‍ය ශක්තිය උරාගැනීමට යම්කිසි කාලයක් ගතවේ. </a:t>
            </a:r>
          </a:p>
          <a:p>
            <a:r>
              <a:rPr lang="si-LK" dirty="0"/>
              <a:t>තරංග වාදයට අනුව ඕනෑම සංඛ්‍යාතයක ආලෝකයට ඉලෙක්ට්‍රෝනයක් මුක්ත කළ හැක. නමුත් දෙහලීය සංඛ්‍යාතයට වඩා අඩු සංක්‍යත වලට ප්‍රකාශ විද්‍යුත් ආචරණය සිදුනොවේ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 dirty="0"/>
              <a:t>අයින්ස්ටයින්ගේ පැහැදිලි කිරීම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i-LK" dirty="0"/>
              <a:t>විකිරණ විවික්ත ශක්ති පොදි(ක්වොන්ටා) වලින් යුක්ත වේ </a:t>
            </a:r>
          </a:p>
          <a:p>
            <a:r>
              <a:rPr lang="si-LK" dirty="0"/>
              <a:t>සෑම ක්වොන්ටාවකම hf ට සමාන ශක්තියක් පවතී h- ප්ලාන්ක් නියතය</a:t>
            </a:r>
          </a:p>
          <a:p>
            <a:r>
              <a:rPr lang="si-LK" dirty="0"/>
              <a:t>එක ඉලෙක්ට්‍රෝනයක් එක ක්වොන්ටවක් (ෆෝටෝනයක්) පමණක් උරාගනී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289551"/>
          </a:xfrm>
        </p:spPr>
        <p:txBody>
          <a:bodyPr>
            <a:normAutofit/>
          </a:bodyPr>
          <a:lstStyle/>
          <a:p>
            <a:r>
              <a:rPr lang="si-LK" sz="1800" dirty="0"/>
              <a:t>ඉලෙක්ට්‍රෝනයේ චාලක ශක්තිය ආලෝකයේ තීව්ර්යතාවය මත රඳා නොපවතී  කිසියම් ඉලෙක්ට්‍රෝනයක චාලක ශක්තිය , කිසියම් ලෝහ තහඩුවක් සඳහා රඳා පවතිනුයේ ආලෝකයේ සංඛ්‍යාතය මත පමණි - </a:t>
            </a:r>
            <a:r>
              <a:rPr lang="si-LK" sz="1800" dirty="0">
                <a:solidFill>
                  <a:schemeClr val="accent6">
                    <a:lumMod val="75000"/>
                  </a:schemeClr>
                </a:solidFill>
              </a:rPr>
              <a:t>සෑම ඉලෙක්ට්‍රොනයක්ම එක ෆෝටෝනයක් එක අවස්ථාවකදී උරාගනී. උරාගත් ශක්තිය ඉලෙක්ට්‍රෝනය ලෝහ පෘෂ්ටයෙන්  ඉවත් කිරීමට ප්‍රමාණවත් නම්, එය ඉවත්වේ.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 E=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hf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-𝞍</a:t>
            </a:r>
            <a:r>
              <a:rPr lang="si-LK" sz="1800" dirty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  ශක්තිය ෆොටෝනයේ  සංඛ්‍යාතය මත පමණක් රඳා පවතී </a:t>
            </a:r>
          </a:p>
          <a:p>
            <a:r>
              <a:rPr lang="si-LK" sz="1800" dirty="0"/>
              <a:t>කිසියම් ලෝහ තහඩුවක් සඳහා පතිතවන ආලෝකයේ සංඛ්‍යාතය යම් නිශ්චිත අගයකට වඩා කුඩා නම් තිවෘතාවය කොතරම් වැඩිකලද කිසිඳු ඉලෙක්ට්‍රොන පිටවීමක් සිදුනොවේ </a:t>
            </a:r>
            <a:r>
              <a:rPr lang="si-LK" sz="1800" dirty="0">
                <a:solidFill>
                  <a:schemeClr val="accent6">
                    <a:lumMod val="75000"/>
                  </a:schemeClr>
                </a:solidFill>
              </a:rPr>
              <a:t>- ෆෝටෝනයක ශක්තිය hf  වන බැවින්, යම්කිසි සංඛ්‍යාතයකට  වඩා අඩු ෆෝටෝන සඳහා පෘෂ්ටයෙන් ගැලවී යාම සඳහා අවශ්‍ය ශක්තිය නොමැතිවීම </a:t>
            </a:r>
          </a:p>
          <a:p>
            <a:r>
              <a:rPr lang="si-LK" sz="1800" dirty="0"/>
              <a:t>නිෂ්පාදනය වන ෆොටෝඉලෙක්ට්‍රෝනවල ගණන , ආලෝකයේ ත්වීර්වතාවට සමනුපතිකවේ - </a:t>
            </a:r>
            <a:r>
              <a:rPr lang="si-LK" sz="1800" dirty="0">
                <a:solidFill>
                  <a:schemeClr val="accent6">
                    <a:lumMod val="75000"/>
                  </a:schemeClr>
                </a:solidFill>
              </a:rPr>
              <a:t>ආලෝකයේ තිවෘතාවය අනුව ෆෝටෝන ගණන වෙනස් වන බැවින්  </a:t>
            </a:r>
          </a:p>
          <a:p>
            <a:r>
              <a:rPr lang="si-LK" sz="1800" dirty="0"/>
              <a:t>ෆොටෝඉලෙක්ට්‍රොන ආලෝකය වැටුන සැනින් පෘෂ්ටයෙන් නිදහස් වේ. මෙය ආලෝකයේ තිවෘතාවය මත රඳවා නොපවතී. - </a:t>
            </a:r>
            <a:r>
              <a:rPr lang="si-LK" sz="1800" dirty="0">
                <a:solidFill>
                  <a:schemeClr val="accent6">
                    <a:lumMod val="75000"/>
                  </a:schemeClr>
                </a:solidFill>
              </a:rPr>
              <a:t>අවශ්‍ය ශක්තිය ඇති ෆෝටෝනයක් ඉලෙක්ට්‍රෝනයක් හා ගැටුණු සැනින් ඉලෙක්ට්‍රෝනයක් ඉවත්වීමේ හැකියාව පවති.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B7BD-0B55-4E41-8EA1-1700285E71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EB Presentation Template 16x9 (Sinhala)">
  <a:themeElements>
    <a:clrScheme name="Custom 3">
      <a:dk1>
        <a:srgbClr val="002B82"/>
      </a:dk1>
      <a:lt1>
        <a:srgbClr val="FFFFFF"/>
      </a:lt1>
      <a:dk2>
        <a:srgbClr val="272723"/>
      </a:dk2>
      <a:lt2>
        <a:srgbClr val="FADBD2"/>
      </a:lt2>
      <a:accent1>
        <a:srgbClr val="00B0F0"/>
      </a:accent1>
      <a:accent2>
        <a:srgbClr val="92D050"/>
      </a:accent2>
      <a:accent3>
        <a:srgbClr val="00B050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0070C0"/>
      </a:folHlink>
    </a:clrScheme>
    <a:fontScheme name="SLAEB Sinhala">
      <a:majorFont>
        <a:latin typeface="Iskoola Pota"/>
        <a:ea typeface=""/>
        <a:cs typeface="Iskoola Pota"/>
      </a:majorFont>
      <a:minorFont>
        <a:latin typeface="Iskoola Pota"/>
        <a:ea typeface=""/>
        <a:cs typeface="Iskoola Pot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FED4E26-AC53-4D60-B8AF-06CFDD6ACBE5}" vid="{06CFF494-59A8-48EE-8D57-72B3D2529E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1215</TotalTime>
  <Words>2384</Words>
  <Application>Microsoft Office PowerPoint</Application>
  <PresentationFormat>On-screen Show (4:3)</PresentationFormat>
  <Paragraphs>103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Algerian</vt:lpstr>
      <vt:lpstr>Arial</vt:lpstr>
      <vt:lpstr>Calibri</vt:lpstr>
      <vt:lpstr>Cambria Math</vt:lpstr>
      <vt:lpstr>FMAbhaya</vt:lpstr>
      <vt:lpstr>Iskoola Pota</vt:lpstr>
      <vt:lpstr>Tahoma</vt:lpstr>
      <vt:lpstr>Times New Roman</vt:lpstr>
      <vt:lpstr>Verdana</vt:lpstr>
      <vt:lpstr>Wingdings</vt:lpstr>
      <vt:lpstr>SLAEB Presentation Template 16x9 (Sinhala)</vt:lpstr>
      <vt:lpstr>Equation</vt:lpstr>
      <vt:lpstr>ප්‍රකාශ විද්‍යුත් ආචරණය </vt:lpstr>
      <vt:lpstr>PowerPoint Presentation</vt:lpstr>
      <vt:lpstr>ප්‍රකාශ විද්‍යුත් ආචරණය යනු කුමක්ද?</vt:lpstr>
      <vt:lpstr>ප්‍රකාශ විද්‍යුත් අචරණයේ නිරීක්ෂණ </vt:lpstr>
      <vt:lpstr>VI ලාක්ෂණික</vt:lpstr>
      <vt:lpstr>f හා Kmax </vt:lpstr>
      <vt:lpstr>සම්ප්‍රදායික ක්‍රමය  අනුව පැහැදිලිකිරීමට නොහැක </vt:lpstr>
      <vt:lpstr>අයින්ස්ටයින්ගේ පැහැදිලි කිරීම </vt:lpstr>
      <vt:lpstr>PowerPoint Presentation</vt:lpstr>
      <vt:lpstr>PowerPoint Presentation</vt:lpstr>
      <vt:lpstr>PowerPoint Presentation</vt:lpstr>
      <vt:lpstr>m%ldY úoahq;a wdprKh  Photoelectric Effect</vt:lpstr>
      <vt:lpstr>fldïmagka wdprKh  Compton Effect</vt:lpstr>
      <vt:lpstr>wxY= hq., iEoSu  Pair Production</vt:lpstr>
      <vt:lpstr>ප්‍රකාශ විද්‍යුත් ආචරණය භාවිතාවන අවස්ථා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ප්‍රකාශ විද්‍යුත් ආචරණය </dc:title>
  <dc:creator>COMPAQ</dc:creator>
  <cp:lastModifiedBy>Heminda mendis</cp:lastModifiedBy>
  <cp:revision>19</cp:revision>
  <dcterms:created xsi:type="dcterms:W3CDTF">2018-06-10T04:46:45Z</dcterms:created>
  <dcterms:modified xsi:type="dcterms:W3CDTF">2021-05-30T17:16:40Z</dcterms:modified>
</cp:coreProperties>
</file>